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notesMasterIdLst>
    <p:notesMasterId r:id="rId19"/>
  </p:notesMasterIdLst>
  <p:handoutMasterIdLst>
    <p:handoutMasterId r:id="rId20"/>
  </p:handoutMasterIdLst>
  <p:sldIdLst>
    <p:sldId id="257" r:id="rId2"/>
    <p:sldId id="275" r:id="rId3"/>
    <p:sldId id="276" r:id="rId4"/>
    <p:sldId id="278" r:id="rId5"/>
    <p:sldId id="280" r:id="rId6"/>
    <p:sldId id="296" r:id="rId7"/>
    <p:sldId id="295" r:id="rId8"/>
    <p:sldId id="302" r:id="rId9"/>
    <p:sldId id="306" r:id="rId10"/>
    <p:sldId id="307" r:id="rId11"/>
    <p:sldId id="308" r:id="rId12"/>
    <p:sldId id="309" r:id="rId13"/>
    <p:sldId id="310" r:id="rId14"/>
    <p:sldId id="311" r:id="rId15"/>
    <p:sldId id="301" r:id="rId16"/>
    <p:sldId id="313" r:id="rId17"/>
    <p:sldId id="303" r:id="rId18"/>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3C5"/>
    <a:srgbClr val="0000CC"/>
    <a:srgbClr val="9897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22" autoAdjust="0"/>
    <p:restoredTop sz="99821" autoAdjust="0"/>
  </p:normalViewPr>
  <p:slideViewPr>
    <p:cSldViewPr>
      <p:cViewPr>
        <p:scale>
          <a:sx n="71" d="100"/>
          <a:sy n="71" d="100"/>
        </p:scale>
        <p:origin x="-57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01" cy="494262"/>
          </a:xfrm>
          <a:prstGeom prst="rect">
            <a:avLst/>
          </a:prstGeom>
        </p:spPr>
        <p:txBody>
          <a:bodyPr vert="horz" lIns="90553" tIns="45277" rIns="90553" bIns="45277" rtlCol="0"/>
          <a:lstStyle>
            <a:lvl1pPr algn="l">
              <a:defRPr sz="1200"/>
            </a:lvl1pPr>
          </a:lstStyle>
          <a:p>
            <a:endParaRPr lang="en-US"/>
          </a:p>
        </p:txBody>
      </p:sp>
      <p:sp>
        <p:nvSpPr>
          <p:cNvPr id="3" name="Date Placeholder 2"/>
          <p:cNvSpPr>
            <a:spLocks noGrp="1"/>
          </p:cNvSpPr>
          <p:nvPr>
            <p:ph type="dt" sz="quarter" idx="1"/>
          </p:nvPr>
        </p:nvSpPr>
        <p:spPr>
          <a:xfrm>
            <a:off x="3850597" y="1"/>
            <a:ext cx="2945501" cy="494262"/>
          </a:xfrm>
          <a:prstGeom prst="rect">
            <a:avLst/>
          </a:prstGeom>
        </p:spPr>
        <p:txBody>
          <a:bodyPr vert="horz" lIns="90553" tIns="45277" rIns="90553" bIns="45277" rtlCol="0"/>
          <a:lstStyle>
            <a:lvl1pPr algn="r">
              <a:defRPr sz="1200"/>
            </a:lvl1pPr>
          </a:lstStyle>
          <a:p>
            <a:fld id="{22935910-A98B-4E36-B3F7-A9F0CB0B907C}" type="datetimeFigureOut">
              <a:rPr lang="en-US" smtClean="0"/>
              <a:pPr/>
              <a:t>4/23/2012</a:t>
            </a:fld>
            <a:endParaRPr lang="en-US"/>
          </a:p>
        </p:txBody>
      </p:sp>
      <p:sp>
        <p:nvSpPr>
          <p:cNvPr id="4" name="Footer Placeholder 3"/>
          <p:cNvSpPr>
            <a:spLocks noGrp="1"/>
          </p:cNvSpPr>
          <p:nvPr>
            <p:ph type="ftr" sz="quarter" idx="2"/>
          </p:nvPr>
        </p:nvSpPr>
        <p:spPr>
          <a:xfrm>
            <a:off x="0" y="9378419"/>
            <a:ext cx="2945501" cy="494261"/>
          </a:xfrm>
          <a:prstGeom prst="rect">
            <a:avLst/>
          </a:prstGeom>
        </p:spPr>
        <p:txBody>
          <a:bodyPr vert="horz" lIns="90553" tIns="45277" rIns="90553" bIns="45277" rtlCol="0" anchor="b"/>
          <a:lstStyle>
            <a:lvl1pPr algn="l">
              <a:defRPr sz="1200"/>
            </a:lvl1pPr>
          </a:lstStyle>
          <a:p>
            <a:endParaRPr lang="en-US"/>
          </a:p>
        </p:txBody>
      </p:sp>
      <p:sp>
        <p:nvSpPr>
          <p:cNvPr id="5" name="Slide Number Placeholder 4"/>
          <p:cNvSpPr>
            <a:spLocks noGrp="1"/>
          </p:cNvSpPr>
          <p:nvPr>
            <p:ph type="sldNum" sz="quarter" idx="3"/>
          </p:nvPr>
        </p:nvSpPr>
        <p:spPr>
          <a:xfrm>
            <a:off x="3850597" y="9378419"/>
            <a:ext cx="2945501" cy="494261"/>
          </a:xfrm>
          <a:prstGeom prst="rect">
            <a:avLst/>
          </a:prstGeom>
        </p:spPr>
        <p:txBody>
          <a:bodyPr vert="horz" lIns="90553" tIns="45277" rIns="90553" bIns="45277" rtlCol="0" anchor="b"/>
          <a:lstStyle>
            <a:lvl1pPr algn="r">
              <a:defRPr sz="1200"/>
            </a:lvl1pPr>
          </a:lstStyle>
          <a:p>
            <a:fld id="{3BA5618C-9EC2-45B5-B1A8-9E4ACB547F5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0553" tIns="45277" rIns="90553" bIns="45277"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0553" tIns="45277" rIns="90553" bIns="45277" rtlCol="0"/>
          <a:lstStyle>
            <a:lvl1pPr algn="r">
              <a:defRPr sz="1200"/>
            </a:lvl1pPr>
          </a:lstStyle>
          <a:p>
            <a:fld id="{75564E92-7C97-4D84-9873-5ED0547E9D44}" type="datetimeFigureOut">
              <a:rPr lang="en-US" smtClean="0"/>
              <a:pPr/>
              <a:t>4/23/2012</a:t>
            </a:fld>
            <a:endParaRPr lang="en-US"/>
          </a:p>
        </p:txBody>
      </p:sp>
      <p:sp>
        <p:nvSpPr>
          <p:cNvPr id="4" name="Slide Image Placeholder 3"/>
          <p:cNvSpPr>
            <a:spLocks noGrp="1" noRot="1" noChangeAspect="1"/>
          </p:cNvSpPr>
          <p:nvPr>
            <p:ph type="sldImg" idx="2"/>
          </p:nvPr>
        </p:nvSpPr>
        <p:spPr>
          <a:xfrm>
            <a:off x="931863" y="741363"/>
            <a:ext cx="4935537" cy="3702050"/>
          </a:xfrm>
          <a:prstGeom prst="rect">
            <a:avLst/>
          </a:prstGeom>
          <a:noFill/>
          <a:ln w="12700">
            <a:solidFill>
              <a:prstClr val="black"/>
            </a:solidFill>
          </a:ln>
        </p:spPr>
        <p:txBody>
          <a:bodyPr vert="horz" lIns="90553" tIns="45277" rIns="90553" bIns="45277" rtlCol="0" anchor="ctr"/>
          <a:lstStyle/>
          <a:p>
            <a:endParaRPr lang="en-US"/>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0553" tIns="45277" rIns="90553" bIns="452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8824"/>
            <a:ext cx="2945659" cy="493713"/>
          </a:xfrm>
          <a:prstGeom prst="rect">
            <a:avLst/>
          </a:prstGeom>
        </p:spPr>
        <p:txBody>
          <a:bodyPr vert="horz" lIns="90553" tIns="45277" rIns="90553" bIns="4527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0553" tIns="45277" rIns="90553" bIns="45277" rtlCol="0" anchor="b"/>
          <a:lstStyle>
            <a:lvl1pPr algn="r">
              <a:defRPr sz="1200"/>
            </a:lvl1pPr>
          </a:lstStyle>
          <a:p>
            <a:fld id="{D606907E-E583-47DB-B01E-9695C1C526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6907E-E583-47DB-B01E-9695C1C526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6907E-E583-47DB-B01E-9695C1C526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6907E-E583-47DB-B01E-9695C1C526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6907E-E583-47DB-B01E-9695C1C526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6907E-E583-47DB-B01E-9695C1C526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6907E-E583-47DB-B01E-9695C1C526B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88A1848-7E28-44F2-A0B4-A5A6911AE250}" type="datetimeFigureOut">
              <a:rPr lang="en-US" smtClean="0"/>
              <a:pPr/>
              <a:t>4/23/2012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BF6031-E20B-4D22-AA9C-3BDFD239B6D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8A1848-7E28-44F2-A0B4-A5A6911AE250}" type="datetimeFigureOut">
              <a:rPr lang="en-US" smtClean="0"/>
              <a:pPr/>
              <a:t>4/23/2012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BF6031-E20B-4D22-AA9C-3BDFD239B6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8A1848-7E28-44F2-A0B4-A5A6911AE250}" type="datetimeFigureOut">
              <a:rPr lang="en-US" smtClean="0"/>
              <a:pPr/>
              <a:t>4/23/2012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BF6031-E20B-4D22-AA9C-3BDFD239B6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8A1848-7E28-44F2-A0B4-A5A6911AE250}" type="datetimeFigureOut">
              <a:rPr lang="en-US" smtClean="0"/>
              <a:pPr/>
              <a:t>4/23/2012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BF6031-E20B-4D22-AA9C-3BDFD239B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88A1848-7E28-44F2-A0B4-A5A6911AE250}" type="datetimeFigureOut">
              <a:rPr lang="en-US" smtClean="0"/>
              <a:pPr/>
              <a:t>4/23/2012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BF6031-E20B-4D22-AA9C-3BDFD239B6D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8A1848-7E28-44F2-A0B4-A5A6911AE250}" type="datetimeFigureOut">
              <a:rPr lang="en-US" smtClean="0"/>
              <a:pPr/>
              <a:t>4/23/2012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EBF6031-E20B-4D22-AA9C-3BDFD239B6D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8A1848-7E28-44F2-A0B4-A5A6911AE250}" type="datetimeFigureOut">
              <a:rPr lang="en-US" smtClean="0"/>
              <a:pPr/>
              <a:t>4/23/2012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EBF6031-E20B-4D22-AA9C-3BDFD239B6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8A1848-7E28-44F2-A0B4-A5A6911AE250}" type="datetimeFigureOut">
              <a:rPr lang="en-US" smtClean="0"/>
              <a:pPr/>
              <a:t>4/23/2012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EBF6031-E20B-4D22-AA9C-3BDFD239B6D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88A1848-7E28-44F2-A0B4-A5A6911AE250}" type="datetimeFigureOut">
              <a:rPr lang="en-US" smtClean="0"/>
              <a:pPr/>
              <a:t>4/23/2012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EBF6031-E20B-4D22-AA9C-3BDFD239B6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88A1848-7E28-44F2-A0B4-A5A6911AE250}" type="datetimeFigureOut">
              <a:rPr lang="en-US" smtClean="0"/>
              <a:pPr/>
              <a:t>4/23/2012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BF6031-E20B-4D22-AA9C-3BDFD239B6D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088A1848-7E28-44F2-A0B4-A5A6911AE250}" type="datetimeFigureOut">
              <a:rPr lang="en-US" smtClean="0"/>
              <a:pPr/>
              <a:t>4/23/2012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BF6031-E20B-4D22-AA9C-3BDFD239B6D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25000"/>
          </a:srgbClr>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88A1848-7E28-44F2-A0B4-A5A6911AE250}" type="datetimeFigureOut">
              <a:rPr lang="en-US" smtClean="0"/>
              <a:pPr/>
              <a:t>4/23/2012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EBF6031-E20B-4D22-AA9C-3BDFD239B6D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6400800" cy="1295400"/>
          </a:xfrm>
        </p:spPr>
        <p:txBody>
          <a:bodyPr>
            <a:normAutofit/>
          </a:bodyPr>
          <a:lstStyle/>
          <a:p>
            <a:pPr algn="ctr"/>
            <a:r>
              <a:rPr lang="en-US" sz="2800" dirty="0" smtClean="0"/>
              <a:t>Environmental Planning </a:t>
            </a:r>
            <a:br>
              <a:rPr lang="en-US" sz="2800" dirty="0" smtClean="0"/>
            </a:br>
            <a:r>
              <a:rPr lang="en-US" sz="2800" dirty="0" smtClean="0"/>
              <a:t/>
            </a:r>
            <a:br>
              <a:rPr lang="en-US" sz="2800" dirty="0" smtClean="0"/>
            </a:br>
            <a:r>
              <a:rPr lang="en-US" sz="2000" dirty="0" smtClean="0"/>
              <a:t>Ph. D Research Proposal </a:t>
            </a:r>
            <a:endParaRPr lang="en-US" sz="2000" dirty="0"/>
          </a:p>
        </p:txBody>
      </p:sp>
      <p:sp>
        <p:nvSpPr>
          <p:cNvPr id="1025" name="Rectangle 1"/>
          <p:cNvSpPr>
            <a:spLocks noChangeArrowheads="1"/>
          </p:cNvSpPr>
          <p:nvPr/>
        </p:nvSpPr>
        <p:spPr bwMode="auto">
          <a:xfrm>
            <a:off x="457200" y="2514600"/>
            <a:ext cx="7543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Times New Roman" pitchFamily="18" charset="0"/>
              </a:rPr>
              <a:t>Climate Change and the Role of Urban Greenspaces and its Planning: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Times New Roman" pitchFamily="18" charset="0"/>
              </a:rPr>
              <a:t>The case of Addis Ababa</a:t>
            </a:r>
          </a:p>
          <a:p>
            <a:pPr marL="0" marR="0" lvl="0" indent="0" algn="ctr" defTabSz="914400" rtl="0" eaLnBrk="0" fontAlgn="base" latinLnBrk="0" hangingPunct="0">
              <a:lnSpc>
                <a:spcPct val="100000"/>
              </a:lnSpc>
              <a:spcBef>
                <a:spcPct val="0"/>
              </a:spcBef>
              <a:spcAft>
                <a:spcPct val="0"/>
              </a:spcAft>
              <a:buClrTx/>
              <a:buSzTx/>
              <a:buFontTx/>
              <a:buNone/>
              <a:tabLst/>
            </a:pPr>
            <a:endParaRPr lang="en-US" b="1" dirty="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b="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b="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b="1" dirty="0" smtClean="0">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Candidate :			 Tekle Woldegerima</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dirty="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Times New Roman" pitchFamily="18" charset="0"/>
                <a:cs typeface="Times New Roman" pitchFamily="18" charset="0"/>
              </a:rPr>
              <a:t>  Supervisors:	        Dr. Kumlachew Yeshitela</a:t>
            </a:r>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 EiABC,  AAU)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Dr. Sarah Lindley  	             ( Manchester University)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533400" y="304800"/>
            <a:ext cx="1828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565150"/>
          </a:xfrm>
        </p:spPr>
        <p:txBody>
          <a:bodyPr/>
          <a:lstStyle/>
          <a:p>
            <a:r>
              <a:rPr lang="en-US" dirty="0" smtClean="0"/>
              <a:t>BT_QB_2007</a:t>
            </a:r>
            <a:endParaRPr lang="en-US" dirty="0"/>
          </a:p>
        </p:txBody>
      </p:sp>
      <p:pic>
        <p:nvPicPr>
          <p:cNvPr id="5" name="Picture 2"/>
          <p:cNvPicPr>
            <a:picLocks noGrp="1" noChangeAspect="1" noChangeArrowheads="1"/>
          </p:cNvPicPr>
          <p:nvPr>
            <p:ph idx="1"/>
          </p:nvPr>
        </p:nvPicPr>
        <p:blipFill>
          <a:blip r:embed="rId2"/>
          <a:srcRect/>
          <a:stretch>
            <a:fillRect/>
          </a:stretch>
        </p:blipFill>
        <p:spPr bwMode="auto">
          <a:xfrm>
            <a:off x="4419600" y="609600"/>
            <a:ext cx="3429001" cy="5181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57200" y="1066800"/>
            <a:ext cx="32004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057400" y="457200"/>
            <a:ext cx="4419599"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5867400" cy="944562"/>
          </a:xfrm>
        </p:spPr>
        <p:txBody>
          <a:bodyPr>
            <a:normAutofit/>
          </a:bodyPr>
          <a:lstStyle/>
          <a:p>
            <a:r>
              <a:rPr lang="en-US" sz="2800" b="1" dirty="0" smtClean="0"/>
              <a:t>Land Cover Map for Akaki Park </a:t>
            </a:r>
            <a:endParaRPr lang="en-US" sz="2800" dirty="0"/>
          </a:p>
        </p:txBody>
      </p:sp>
      <p:sp>
        <p:nvSpPr>
          <p:cNvPr id="3" name="Text Placeholder 2"/>
          <p:cNvSpPr>
            <a:spLocks noGrp="1"/>
          </p:cNvSpPr>
          <p:nvPr>
            <p:ph type="body" idx="1"/>
          </p:nvPr>
        </p:nvSpPr>
        <p:spPr>
          <a:xfrm>
            <a:off x="228600" y="1066800"/>
            <a:ext cx="4040188" cy="639762"/>
          </a:xfrm>
        </p:spPr>
        <p:txBody>
          <a:bodyPr/>
          <a:lstStyle/>
          <a:p>
            <a:r>
              <a:rPr lang="en-US" dirty="0" smtClean="0"/>
              <a:t>AK_LC_OP_2007</a:t>
            </a:r>
            <a:endParaRPr lang="en-US" dirty="0"/>
          </a:p>
        </p:txBody>
      </p:sp>
      <p:sp>
        <p:nvSpPr>
          <p:cNvPr id="5" name="Text Placeholder 4"/>
          <p:cNvSpPr>
            <a:spLocks noGrp="1"/>
          </p:cNvSpPr>
          <p:nvPr>
            <p:ph type="body" sz="quarter" idx="3"/>
          </p:nvPr>
        </p:nvSpPr>
        <p:spPr>
          <a:xfrm>
            <a:off x="5029200" y="1066800"/>
            <a:ext cx="3508375" cy="639762"/>
          </a:xfrm>
        </p:spPr>
        <p:txBody>
          <a:bodyPr/>
          <a:lstStyle/>
          <a:p>
            <a:r>
              <a:rPr lang="en-US" dirty="0" smtClean="0"/>
              <a:t>AK_LC_QB_2007</a:t>
            </a:r>
            <a:endParaRPr lang="en-US" dirty="0"/>
          </a:p>
        </p:txBody>
      </p:sp>
      <p:pic>
        <p:nvPicPr>
          <p:cNvPr id="7171" name="Picture 3"/>
          <p:cNvPicPr>
            <a:picLocks noGrp="1" noChangeAspect="1" noChangeArrowheads="1"/>
          </p:cNvPicPr>
          <p:nvPr>
            <p:ph sz="quarter" idx="4"/>
          </p:nvPr>
        </p:nvPicPr>
        <p:blipFill>
          <a:blip r:embed="rId2"/>
          <a:srcRect/>
          <a:stretch>
            <a:fillRect/>
          </a:stretch>
        </p:blipFill>
        <p:spPr bwMode="auto">
          <a:xfrm>
            <a:off x="4419600" y="1752600"/>
            <a:ext cx="4504267" cy="4495800"/>
          </a:xfrm>
          <a:prstGeom prst="rect">
            <a:avLst/>
          </a:prstGeom>
          <a:noFill/>
          <a:ln w="9525">
            <a:noFill/>
            <a:miter lim="800000"/>
            <a:headEnd/>
            <a:tailEnd/>
          </a:ln>
          <a:effectLst/>
        </p:spPr>
      </p:pic>
      <p:pic>
        <p:nvPicPr>
          <p:cNvPr id="7" name="Picture 6" descr="Akaki_solid.jpg"/>
          <p:cNvPicPr>
            <a:picLocks noChangeAspect="1"/>
          </p:cNvPicPr>
          <p:nvPr/>
        </p:nvPicPr>
        <p:blipFill>
          <a:blip r:embed="rId3" cstate="print"/>
          <a:stretch>
            <a:fillRect/>
          </a:stretch>
        </p:blipFill>
        <p:spPr>
          <a:xfrm>
            <a:off x="748668" y="2209800"/>
            <a:ext cx="3054245" cy="43245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5257800" cy="1143000"/>
          </a:xfrm>
        </p:spPr>
        <p:txBody>
          <a:bodyPr>
            <a:normAutofit/>
          </a:bodyPr>
          <a:lstStyle/>
          <a:p>
            <a:r>
              <a:rPr lang="en-US" sz="2400" b="1" dirty="0" smtClean="0"/>
              <a:t>Land Cover Map for Akaki Park </a:t>
            </a:r>
            <a:endParaRPr lang="en-US" sz="2400" dirty="0"/>
          </a:p>
        </p:txBody>
      </p:sp>
      <p:sp>
        <p:nvSpPr>
          <p:cNvPr id="3" name="Text Placeholder 2"/>
          <p:cNvSpPr>
            <a:spLocks noGrp="1"/>
          </p:cNvSpPr>
          <p:nvPr>
            <p:ph type="body" idx="1"/>
          </p:nvPr>
        </p:nvSpPr>
        <p:spPr>
          <a:xfrm>
            <a:off x="914400" y="1535113"/>
            <a:ext cx="1981200" cy="639762"/>
          </a:xfrm>
        </p:spPr>
        <p:txBody>
          <a:bodyPr>
            <a:normAutofit fontScale="47500" lnSpcReduction="20000"/>
          </a:bodyPr>
          <a:lstStyle/>
          <a:p>
            <a:endParaRPr lang="en-US" dirty="0" smtClean="0"/>
          </a:p>
          <a:p>
            <a:r>
              <a:rPr lang="en-US" dirty="0" smtClean="0"/>
              <a:t>             </a:t>
            </a:r>
            <a:r>
              <a:rPr lang="en-US" sz="3800" dirty="0" smtClean="0"/>
              <a:t>AK_QB_2007</a:t>
            </a:r>
          </a:p>
          <a:p>
            <a:endParaRPr lang="en-US" dirty="0"/>
          </a:p>
        </p:txBody>
      </p:sp>
      <p:sp>
        <p:nvSpPr>
          <p:cNvPr id="5" name="Text Placeholder 4"/>
          <p:cNvSpPr>
            <a:spLocks noGrp="1"/>
          </p:cNvSpPr>
          <p:nvPr>
            <p:ph type="body" sz="quarter" idx="3"/>
          </p:nvPr>
        </p:nvSpPr>
        <p:spPr>
          <a:xfrm>
            <a:off x="4645025" y="1535113"/>
            <a:ext cx="3508375" cy="639762"/>
          </a:xfrm>
        </p:spPr>
        <p:txBody>
          <a:bodyPr>
            <a:normAutofit fontScale="32500" lnSpcReduction="20000"/>
          </a:bodyPr>
          <a:lstStyle/>
          <a:p>
            <a:endParaRPr lang="en-US" dirty="0" smtClean="0"/>
          </a:p>
          <a:p>
            <a:endParaRPr lang="en-US" dirty="0" smtClean="0"/>
          </a:p>
          <a:p>
            <a:r>
              <a:rPr lang="en-US" sz="6200" dirty="0" smtClean="0"/>
              <a:t>            AK_LC_QB_2007</a:t>
            </a:r>
          </a:p>
          <a:p>
            <a:endParaRPr lang="en-US" dirty="0"/>
          </a:p>
        </p:txBody>
      </p:sp>
      <p:pic>
        <p:nvPicPr>
          <p:cNvPr id="7" name="Picture 5"/>
          <p:cNvPicPr>
            <a:picLocks noGrp="1" noChangeAspect="1" noChangeArrowheads="1"/>
          </p:cNvPicPr>
          <p:nvPr>
            <p:ph sz="half" idx="2"/>
          </p:nvPr>
        </p:nvPicPr>
        <p:blipFill>
          <a:blip r:embed="rId2"/>
          <a:srcRect/>
          <a:stretch>
            <a:fillRect/>
          </a:stretch>
        </p:blipFill>
        <p:spPr bwMode="auto">
          <a:xfrm>
            <a:off x="381000" y="2286000"/>
            <a:ext cx="3352800" cy="3851155"/>
          </a:xfrm>
          <a:prstGeom prst="rect">
            <a:avLst/>
          </a:prstGeom>
          <a:noFill/>
          <a:ln w="9525">
            <a:noFill/>
            <a:miter lim="800000"/>
            <a:headEnd/>
            <a:tailEnd/>
          </a:ln>
          <a:effectLst/>
        </p:spPr>
      </p:pic>
      <p:pic>
        <p:nvPicPr>
          <p:cNvPr id="8" name="Picture 3"/>
          <p:cNvPicPr>
            <a:picLocks noGrp="1" noChangeAspect="1" noChangeArrowheads="1"/>
          </p:cNvPicPr>
          <p:nvPr>
            <p:ph sz="quarter" idx="4"/>
          </p:nvPr>
        </p:nvPicPr>
        <p:blipFill>
          <a:blip r:embed="rId3"/>
          <a:srcRect/>
          <a:stretch>
            <a:fillRect/>
          </a:stretch>
        </p:blipFill>
        <p:spPr bwMode="auto">
          <a:xfrm>
            <a:off x="4419601" y="2362200"/>
            <a:ext cx="42672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104537" y="609600"/>
            <a:ext cx="4448663"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15000"/>
          </a:srgbClr>
        </a:solidFill>
        <a:effectLst/>
      </p:bgPr>
    </p:bg>
    <p:spTree>
      <p:nvGrpSpPr>
        <p:cNvPr id="1" name=""/>
        <p:cNvGrpSpPr/>
        <p:nvPr/>
      </p:nvGrpSpPr>
      <p:grpSpPr>
        <a:xfrm>
          <a:off x="0" y="0"/>
          <a:ext cx="0" cy="0"/>
          <a:chOff x="0" y="0"/>
          <a:chExt cx="0" cy="0"/>
        </a:xfrm>
      </p:grpSpPr>
      <p:sp>
        <p:nvSpPr>
          <p:cNvPr id="6045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64" name="Rectangle 48"/>
          <p:cNvSpPr>
            <a:spLocks noChangeArrowheads="1"/>
          </p:cNvSpPr>
          <p:nvPr/>
        </p:nvSpPr>
        <p:spPr bwMode="auto">
          <a:xfrm>
            <a:off x="0" y="457200"/>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73" name="Rectangle 57"/>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 name="Table 57"/>
          <p:cNvGraphicFramePr>
            <a:graphicFrameLocks noGrp="1"/>
          </p:cNvGraphicFramePr>
          <p:nvPr/>
        </p:nvGraphicFramePr>
        <p:xfrm>
          <a:off x="228600" y="762000"/>
          <a:ext cx="8534400" cy="5534787"/>
        </p:xfrm>
        <a:graphic>
          <a:graphicData uri="http://schemas.openxmlformats.org/drawingml/2006/table">
            <a:tbl>
              <a:tblPr/>
              <a:tblGrid>
                <a:gridCol w="609600"/>
                <a:gridCol w="2209800"/>
                <a:gridCol w="5715000"/>
              </a:tblGrid>
              <a:tr h="548346">
                <a:tc>
                  <a:txBody>
                    <a:bodyPr/>
                    <a:lstStyle/>
                    <a:p>
                      <a:pPr marL="0" marR="0" algn="just">
                        <a:lnSpc>
                          <a:spcPct val="100000"/>
                        </a:lnSpc>
                        <a:spcBef>
                          <a:spcPts val="0"/>
                        </a:spcBef>
                        <a:spcAft>
                          <a:spcPts val="1000"/>
                        </a:spcAft>
                      </a:pPr>
                      <a:r>
                        <a:rPr lang="en-US" sz="1400" b="1" dirty="0" smtClean="0">
                          <a:latin typeface="Times New Roman"/>
                          <a:ea typeface="Times New Roman"/>
                          <a:cs typeface="Times New Roman"/>
                        </a:rPr>
                        <a:t>S.No</a:t>
                      </a:r>
                      <a:r>
                        <a:rPr lang="en-US" sz="1400" b="1" dirty="0">
                          <a:latin typeface="Times New Roman"/>
                          <a:ea typeface="Times New Roman"/>
                          <a:cs typeface="Times New Roman"/>
                        </a:rPr>
                        <a:t>.</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smtClean="0">
                          <a:latin typeface="Times New Roman"/>
                          <a:ea typeface="Times New Roman"/>
                          <a:cs typeface="Times New Roman"/>
                        </a:rPr>
                        <a:t>Period </a:t>
                      </a:r>
                      <a:r>
                        <a:rPr lang="en-US" sz="1400" b="1" dirty="0">
                          <a:latin typeface="Times New Roman"/>
                          <a:ea typeface="Times New Roman"/>
                          <a:cs typeface="Times New Roman"/>
                        </a:rPr>
                        <a:t>of the year </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Main Activity</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628">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1</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June - September   2011</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Research Proposal Development and submittal  </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Consultation with Supervisors on the research Proposal </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Receive  input from supervisors and peer group </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628">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2</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Oct - December 2011</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Attend  Relevant Trainings ( GIS, Statistics etc)</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Work out the joint data collection strategy with the CLUVA research program  </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Refining methodologies and data collection and analysis techniques </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628">
                <a:tc>
                  <a:txBody>
                    <a:bodyPr/>
                    <a:lstStyle/>
                    <a:p>
                      <a:pPr marL="0" marR="0" algn="just">
                        <a:lnSpc>
                          <a:spcPct val="100000"/>
                        </a:lnSpc>
                        <a:spcBef>
                          <a:spcPts val="0"/>
                        </a:spcBef>
                        <a:spcAft>
                          <a:spcPts val="1000"/>
                        </a:spcAft>
                      </a:pPr>
                      <a:r>
                        <a:rPr lang="en-US" sz="1400" b="1">
                          <a:latin typeface="Times New Roman"/>
                          <a:ea typeface="Times New Roman"/>
                          <a:cs typeface="Times New Roman"/>
                        </a:rPr>
                        <a:t>3</a:t>
                      </a:r>
                      <a:endParaRPr lang="en-US" sz="1400" b="1">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a:latin typeface="Times New Roman"/>
                          <a:ea typeface="Times New Roman"/>
                          <a:cs typeface="Times New Roman"/>
                        </a:rPr>
                        <a:t>Jan -  December  2012</a:t>
                      </a:r>
                      <a:endParaRPr lang="en-US" sz="1400" b="1">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Data Collection</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Data entry </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Data testing and verification</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628">
                <a:tc>
                  <a:txBody>
                    <a:bodyPr/>
                    <a:lstStyle/>
                    <a:p>
                      <a:pPr marL="0" marR="0" algn="just">
                        <a:lnSpc>
                          <a:spcPct val="100000"/>
                        </a:lnSpc>
                        <a:spcBef>
                          <a:spcPts val="0"/>
                        </a:spcBef>
                        <a:spcAft>
                          <a:spcPts val="1000"/>
                        </a:spcAft>
                      </a:pPr>
                      <a:r>
                        <a:rPr lang="en-US" sz="1400" b="1">
                          <a:latin typeface="Times New Roman"/>
                          <a:ea typeface="Times New Roman"/>
                          <a:cs typeface="Times New Roman"/>
                        </a:rPr>
                        <a:t>4</a:t>
                      </a:r>
                      <a:endParaRPr lang="en-US" sz="1400" b="1">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a:latin typeface="Times New Roman"/>
                          <a:ea typeface="Times New Roman"/>
                          <a:cs typeface="Times New Roman"/>
                        </a:rPr>
                        <a:t>Jan - December 2013</a:t>
                      </a:r>
                      <a:endParaRPr lang="en-US" sz="1400" b="1">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Data Analysis </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Data processing</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Draft dissertation Writing</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117">
                <a:tc>
                  <a:txBody>
                    <a:bodyPr/>
                    <a:lstStyle/>
                    <a:p>
                      <a:pPr marL="0" marR="0" algn="just">
                        <a:lnSpc>
                          <a:spcPct val="100000"/>
                        </a:lnSpc>
                        <a:spcBef>
                          <a:spcPts val="0"/>
                        </a:spcBef>
                        <a:spcAft>
                          <a:spcPts val="1000"/>
                        </a:spcAft>
                      </a:pPr>
                      <a:r>
                        <a:rPr lang="en-US" sz="1400" b="1">
                          <a:latin typeface="Times New Roman"/>
                          <a:ea typeface="Times New Roman"/>
                          <a:cs typeface="Times New Roman"/>
                        </a:rPr>
                        <a:t>5</a:t>
                      </a:r>
                      <a:endParaRPr lang="en-US" sz="1400" b="1">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a:latin typeface="Times New Roman"/>
                          <a:ea typeface="Times New Roman"/>
                          <a:cs typeface="Times New Roman"/>
                        </a:rPr>
                        <a:t>Jan - December  2014</a:t>
                      </a:r>
                      <a:endParaRPr lang="en-US" sz="1400" b="1">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1000"/>
                        </a:spcAft>
                      </a:pPr>
                      <a:r>
                        <a:rPr lang="en-US" sz="1400" b="1" dirty="0">
                          <a:latin typeface="Times New Roman"/>
                          <a:ea typeface="Times New Roman"/>
                          <a:cs typeface="Times New Roman"/>
                        </a:rPr>
                        <a:t>Final dissertation Writing </a:t>
                      </a:r>
                      <a:endParaRPr lang="en-US" sz="1400" b="1" dirty="0">
                        <a:latin typeface="Cambria"/>
                        <a:ea typeface="Times New Roman"/>
                        <a:cs typeface="Times New Roman"/>
                      </a:endParaRPr>
                    </a:p>
                    <a:p>
                      <a:pPr marL="0" marR="0" algn="just">
                        <a:lnSpc>
                          <a:spcPct val="100000"/>
                        </a:lnSpc>
                        <a:spcBef>
                          <a:spcPts val="0"/>
                        </a:spcBef>
                        <a:spcAft>
                          <a:spcPts val="1000"/>
                        </a:spcAft>
                      </a:pPr>
                      <a:r>
                        <a:rPr lang="en-US" sz="1400" b="1" dirty="0">
                          <a:latin typeface="Times New Roman"/>
                          <a:ea typeface="Times New Roman"/>
                          <a:cs typeface="Times New Roman"/>
                        </a:rPr>
                        <a:t>Submittal,  Presentation and defending</a:t>
                      </a:r>
                      <a:endParaRPr lang="en-US" sz="1400" b="1" dirty="0">
                        <a:latin typeface="Cambria"/>
                        <a:ea typeface="Times New Roman"/>
                        <a:cs typeface="Times New Roman"/>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2438400" y="228600"/>
            <a:ext cx="143847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Work Plan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863136"/>
          </a:xfrm>
        </p:spPr>
        <p:txBody>
          <a:bodyPr>
            <a:normAutofit/>
          </a:bodyPr>
          <a:lstStyle/>
          <a:p>
            <a:pPr algn="l"/>
            <a:r>
              <a:rPr lang="en-US" sz="2400" dirty="0" smtClean="0"/>
              <a:t>Assistance needed</a:t>
            </a:r>
            <a:endParaRPr lang="en-US" sz="2400" dirty="0"/>
          </a:p>
        </p:txBody>
      </p:sp>
      <p:sp>
        <p:nvSpPr>
          <p:cNvPr id="3" name="Content Placeholder 2"/>
          <p:cNvSpPr>
            <a:spLocks noGrp="1"/>
          </p:cNvSpPr>
          <p:nvPr>
            <p:ph idx="1"/>
          </p:nvPr>
        </p:nvSpPr>
        <p:spPr/>
        <p:txBody>
          <a:bodyPr/>
          <a:lstStyle/>
          <a:p>
            <a:pPr algn="just">
              <a:buFont typeface="Century Gothic" pitchFamily="34" charset="0"/>
              <a:buChar char="♦"/>
            </a:pPr>
            <a:r>
              <a:rPr lang="en-US" dirty="0" smtClean="0"/>
              <a:t> 	</a:t>
            </a:r>
            <a:r>
              <a:rPr lang="en-US" sz="2800" dirty="0" smtClean="0">
                <a:latin typeface="+mj-lt"/>
              </a:rPr>
              <a:t>Material and methodology for Temperature 	Data recording comparing the cooling 	effect of green structures in the urban areas</a:t>
            </a:r>
            <a:endParaRPr lang="en-US" sz="28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1600" y="914400"/>
            <a:ext cx="3124200" cy="5181600"/>
          </a:xfrm>
        </p:spPr>
        <p:txBody>
          <a:bodyPr vert="vert270" anchor="ctr" anchorCtr="0">
            <a:normAutofit/>
          </a:bodyPr>
          <a:lstStyle/>
          <a:p>
            <a:pPr lvl="1" algn="ctr">
              <a:buNone/>
            </a:pPr>
            <a:r>
              <a:rPr lang="en-US" sz="4000" b="1" spc="50" dirty="0" smtClean="0">
                <a:ln w="11430">
                  <a:solidFill>
                    <a:srgbClr val="00B050"/>
                  </a:solidFill>
                </a:ln>
                <a:solidFill>
                  <a:srgbClr val="7030A0"/>
                </a:solidFill>
                <a:effectLst>
                  <a:outerShdw blurRad="76200" dist="50800" dir="5400000" algn="tl" rotWithShape="0">
                    <a:srgbClr val="000000">
                      <a:alpha val="65000"/>
                    </a:srgbClr>
                  </a:outerShdw>
                </a:effectLst>
              </a:rPr>
              <a:t>Thank you for Your </a:t>
            </a:r>
            <a:r>
              <a:rPr lang="en-US" sz="4000" b="1" spc="50" dirty="0" smtClean="0">
                <a:ln w="11430"/>
                <a:solidFill>
                  <a:srgbClr val="7030A0"/>
                </a:solidFill>
                <a:effectLst>
                  <a:outerShdw blurRad="76200" dist="50800" dir="5400000" algn="tl" rotWithShape="0">
                    <a:srgbClr val="000000">
                      <a:alpha val="65000"/>
                    </a:srgbClr>
                  </a:outerShdw>
                </a:effectLst>
              </a:rPr>
              <a:t>Attention</a:t>
            </a:r>
            <a:endParaRPr lang="en-US" sz="4000" b="1" spc="50" dirty="0">
              <a:ln w="11430"/>
              <a:solidFill>
                <a:srgbClr val="7030A0"/>
              </a:solidFill>
              <a:effectLst>
                <a:outerShdw blurRad="76200" dist="50800" dir="5400000" algn="tl" rotWithShape="0">
                  <a:srgbClr val="000000">
                    <a:alpha val="65000"/>
                  </a:srgbClr>
                </a:outerShdw>
              </a:effectLst>
            </a:endParaRPr>
          </a:p>
        </p:txBody>
      </p:sp>
      <p:pic>
        <p:nvPicPr>
          <p:cNvPr id="2050" name="Picture 2" descr="C:\Users\tekle\Desktop\photo\IMG_0507.JPG"/>
          <p:cNvPicPr>
            <a:picLocks noGrp="1" noChangeAspect="1" noChangeArrowheads="1"/>
          </p:cNvPicPr>
          <p:nvPr>
            <p:ph sz="half" idx="1"/>
          </p:nvPr>
        </p:nvPicPr>
        <p:blipFill>
          <a:blip r:embed="rId3" cstate="print"/>
          <a:srcRect/>
          <a:stretch>
            <a:fillRect/>
          </a:stretch>
        </p:blipFill>
        <p:spPr bwMode="auto">
          <a:xfrm>
            <a:off x="457200" y="914400"/>
            <a:ext cx="4648200" cy="5257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143000"/>
            <a:ext cx="6096000" cy="533400"/>
          </a:xfrm>
        </p:spPr>
        <p:txBody>
          <a:bodyPr>
            <a:normAutofit fontScale="90000"/>
          </a:bodyPr>
          <a:lstStyle/>
          <a:p>
            <a:pPr algn="l"/>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200" dirty="0" smtClean="0"/>
              <a:t>Environmental Planning</a:t>
            </a:r>
            <a:r>
              <a:rPr lang="en-US" sz="2000" dirty="0" smtClean="0"/>
              <a:t>  -  </a:t>
            </a:r>
            <a:r>
              <a:rPr lang="en-US" sz="1800" dirty="0" smtClean="0"/>
              <a:t>Ph.D. Research  Proposal </a:t>
            </a:r>
            <a:br>
              <a:rPr lang="en-US" sz="1800" dirty="0" smtClean="0"/>
            </a:br>
            <a:r>
              <a:rPr lang="en-US" sz="2000" dirty="0" smtClean="0"/>
              <a:t/>
            </a:r>
            <a:br>
              <a:rPr lang="en-US" sz="2000" dirty="0" smtClean="0"/>
            </a:br>
            <a:endParaRPr lang="en-US" sz="2000" dirty="0"/>
          </a:p>
        </p:txBody>
      </p:sp>
      <p:sp>
        <p:nvSpPr>
          <p:cNvPr id="1025" name="Rectangle 1"/>
          <p:cNvSpPr>
            <a:spLocks noChangeArrowheads="1"/>
          </p:cNvSpPr>
          <p:nvPr/>
        </p:nvSpPr>
        <p:spPr bwMode="auto">
          <a:xfrm>
            <a:off x="457200" y="2514600"/>
            <a:ext cx="7543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533400" y="457200"/>
            <a:ext cx="1524000" cy="838200"/>
          </a:xfrm>
          <a:prstGeom prst="rect">
            <a:avLst/>
          </a:prstGeom>
          <a:noFill/>
          <a:ln w="9525">
            <a:noFill/>
            <a:miter lim="800000"/>
            <a:headEnd/>
            <a:tailEnd/>
          </a:ln>
        </p:spPr>
      </p:pic>
      <p:sp>
        <p:nvSpPr>
          <p:cNvPr id="5" name="Rectangle 4"/>
          <p:cNvSpPr/>
          <p:nvPr/>
        </p:nvSpPr>
        <p:spPr>
          <a:xfrm>
            <a:off x="304800" y="1295400"/>
            <a:ext cx="8610600" cy="5355312"/>
          </a:xfrm>
          <a:prstGeom prst="rect">
            <a:avLst/>
          </a:prstGeom>
          <a:ln>
            <a:solidFill>
              <a:schemeClr val="accent1"/>
            </a:solidFill>
          </a:ln>
        </p:spPr>
        <p:txBody>
          <a:bodyPr wrap="square">
            <a:spAutoFit/>
          </a:bodyPr>
          <a:lstStyle/>
          <a:p>
            <a:pPr lvl="1"/>
            <a:endParaRPr lang="en-US" b="1" dirty="0" smtClean="0"/>
          </a:p>
          <a:p>
            <a:r>
              <a:rPr lang="en-US" b="1" cap="small" dirty="0" smtClean="0"/>
              <a:t>Statement of the Problem </a:t>
            </a:r>
          </a:p>
          <a:p>
            <a:r>
              <a:rPr lang="en-US" dirty="0" smtClean="0"/>
              <a:t>    The urban environment </a:t>
            </a:r>
          </a:p>
          <a:p>
            <a:pPr lvl="1">
              <a:buFont typeface="Wingdings" pitchFamily="2" charset="2"/>
              <a:buChar char=""/>
            </a:pPr>
            <a:r>
              <a:rPr lang="en-US" dirty="0" smtClean="0"/>
              <a:t> 	has </a:t>
            </a:r>
            <a:r>
              <a:rPr lang="en-US" dirty="0" smtClean="0">
                <a:solidFill>
                  <a:srgbClr val="7030A0"/>
                </a:solidFill>
              </a:rPr>
              <a:t>distinctive biophysical features </a:t>
            </a:r>
            <a:r>
              <a:rPr lang="en-US" dirty="0" smtClean="0"/>
              <a:t>as compared to rural areas,  its 	energy exchange is altered, induces an heat island, surface sealing 	changes in hydrological characteristics  like  increased surface runoff. </a:t>
            </a:r>
          </a:p>
          <a:p>
            <a:pPr lvl="1"/>
            <a:endParaRPr lang="en-US" dirty="0" smtClean="0"/>
          </a:p>
          <a:p>
            <a:pPr lvl="1">
              <a:buFont typeface="Wingdings" pitchFamily="2" charset="2"/>
              <a:buChar char=""/>
            </a:pPr>
            <a:r>
              <a:rPr lang="en-US" dirty="0" smtClean="0"/>
              <a:t> 	has an impervious surface which absorb higher heat  energy, </a:t>
            </a:r>
            <a:r>
              <a:rPr lang="en-US" sz="1400" dirty="0" smtClean="0"/>
              <a:t>( </a:t>
            </a:r>
            <a:r>
              <a:rPr lang="en-US" dirty="0" smtClean="0"/>
              <a:t>the 	thermal 	properties of buildings, tar, asphalt, brick and  concrete all 	with higher conductivity )</a:t>
            </a:r>
          </a:p>
          <a:p>
            <a:pPr lvl="1"/>
            <a:endParaRPr lang="en-US" dirty="0" smtClean="0"/>
          </a:p>
          <a:p>
            <a:pPr lvl="1">
              <a:buFont typeface="Wingdings" pitchFamily="2" charset="2"/>
              <a:buChar char=""/>
            </a:pPr>
            <a:r>
              <a:rPr lang="en-US" dirty="0" smtClean="0"/>
              <a:t> 	These changes are partly due to reductions in urban greenspaces both 	in terms </a:t>
            </a:r>
            <a:r>
              <a:rPr lang="en-US" dirty="0" smtClean="0"/>
              <a:t>of area coverage</a:t>
            </a:r>
            <a:r>
              <a:rPr lang="en-US" dirty="0" smtClean="0"/>
              <a:t>,  spatial distribution  and  vegetation 	composition which in turn affects the evaporative cooling,</a:t>
            </a:r>
          </a:p>
          <a:p>
            <a:pPr lvl="1"/>
            <a:r>
              <a:rPr lang="en-US" dirty="0" smtClean="0"/>
              <a:t>	</a:t>
            </a:r>
          </a:p>
          <a:p>
            <a:pPr lvl="1">
              <a:buFont typeface="Wingdings" pitchFamily="2" charset="2"/>
              <a:buChar char=""/>
            </a:pPr>
            <a:r>
              <a:rPr lang="en-US" dirty="0" smtClean="0"/>
              <a:t> 	 No </a:t>
            </a:r>
            <a:r>
              <a:rPr lang="en-US" dirty="0" smtClean="0">
                <a:solidFill>
                  <a:srgbClr val="0000CC"/>
                </a:solidFill>
              </a:rPr>
              <a:t>sufficient research </a:t>
            </a:r>
            <a:r>
              <a:rPr lang="en-US" dirty="0" smtClean="0"/>
              <a:t>to investigate these issues and develop 	strategies particularly </a:t>
            </a:r>
            <a:r>
              <a:rPr lang="en-US" dirty="0" smtClean="0">
                <a:solidFill>
                  <a:srgbClr val="0000CC"/>
                </a:solidFill>
              </a:rPr>
              <a:t>in cities of developing countries and almost no 	information exists for </a:t>
            </a:r>
            <a:r>
              <a:rPr lang="en-US" dirty="0" smtClean="0"/>
              <a:t>Addis Ababa</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143000"/>
            <a:ext cx="6096000" cy="533400"/>
          </a:xfrm>
        </p:spPr>
        <p:txBody>
          <a:bodyPr>
            <a:normAutofit fontScale="90000"/>
          </a:bodyPr>
          <a:lstStyle/>
          <a:p>
            <a:pPr algn="l"/>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200" dirty="0" smtClean="0"/>
              <a:t>Environmental Planning</a:t>
            </a:r>
            <a:r>
              <a:rPr lang="en-US" sz="2000" dirty="0" smtClean="0"/>
              <a:t>  -  </a:t>
            </a:r>
            <a:r>
              <a:rPr lang="en-US" sz="1800" dirty="0" smtClean="0"/>
              <a:t>Ph.D. Research  Proposal </a:t>
            </a:r>
            <a:br>
              <a:rPr lang="en-US" sz="1800" dirty="0" smtClean="0"/>
            </a:br>
            <a:r>
              <a:rPr lang="en-US" sz="2000" dirty="0" smtClean="0"/>
              <a:t/>
            </a:r>
            <a:br>
              <a:rPr lang="en-US" sz="2000" dirty="0" smtClean="0"/>
            </a:br>
            <a:endParaRPr lang="en-US" sz="2000" dirty="0"/>
          </a:p>
        </p:txBody>
      </p:sp>
      <p:sp>
        <p:nvSpPr>
          <p:cNvPr id="1025" name="Rectangle 1"/>
          <p:cNvSpPr>
            <a:spLocks noChangeArrowheads="1"/>
          </p:cNvSpPr>
          <p:nvPr/>
        </p:nvSpPr>
        <p:spPr bwMode="auto">
          <a:xfrm>
            <a:off x="457200" y="2514600"/>
            <a:ext cx="7543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533400" y="457200"/>
            <a:ext cx="1524000" cy="838200"/>
          </a:xfrm>
          <a:prstGeom prst="rect">
            <a:avLst/>
          </a:prstGeom>
          <a:noFill/>
          <a:ln w="9525">
            <a:noFill/>
            <a:miter lim="800000"/>
            <a:headEnd/>
            <a:tailEnd/>
          </a:ln>
        </p:spPr>
      </p:pic>
      <p:sp>
        <p:nvSpPr>
          <p:cNvPr id="5" name="Rectangle 4"/>
          <p:cNvSpPr/>
          <p:nvPr/>
        </p:nvSpPr>
        <p:spPr>
          <a:xfrm>
            <a:off x="533400" y="1676400"/>
            <a:ext cx="7848600" cy="4370427"/>
          </a:xfrm>
          <a:prstGeom prst="rect">
            <a:avLst/>
          </a:prstGeom>
          <a:ln>
            <a:solidFill>
              <a:schemeClr val="accent1"/>
            </a:solidFill>
          </a:ln>
        </p:spPr>
        <p:txBody>
          <a:bodyPr wrap="square">
            <a:spAutoFit/>
          </a:bodyPr>
          <a:lstStyle/>
          <a:p>
            <a:r>
              <a:rPr lang="en-US" b="1" cap="small" dirty="0" smtClean="0"/>
              <a:t>Research Objectives </a:t>
            </a:r>
          </a:p>
          <a:p>
            <a:r>
              <a:rPr lang="en-US" dirty="0" smtClean="0"/>
              <a:t>General: </a:t>
            </a:r>
          </a:p>
          <a:p>
            <a:endParaRPr lang="en-US" dirty="0" smtClean="0"/>
          </a:p>
          <a:p>
            <a:pPr algn="just"/>
            <a:r>
              <a:rPr lang="en-US" dirty="0" smtClean="0"/>
              <a:t>Investigate the role of urban greenspaces in Climate change mitigation in the urban environments and the vulnerability of urban greenspaces to anthropogenic and human induced threats</a:t>
            </a:r>
          </a:p>
          <a:p>
            <a:endParaRPr lang="en-US" dirty="0" smtClean="0"/>
          </a:p>
          <a:p>
            <a:r>
              <a:rPr lang="en-US" b="1" cap="small" dirty="0" smtClean="0"/>
              <a:t>Specific objectives : </a:t>
            </a:r>
          </a:p>
          <a:p>
            <a:endParaRPr lang="en-US" b="1" cap="small" dirty="0" smtClean="0"/>
          </a:p>
          <a:p>
            <a:pPr lvl="0">
              <a:buFont typeface="Wingdings" pitchFamily="2" charset="2"/>
              <a:buChar char=""/>
            </a:pPr>
            <a:r>
              <a:rPr lang="en-US" dirty="0" smtClean="0"/>
              <a:t> 	Establish </a:t>
            </a:r>
            <a:r>
              <a:rPr lang="en-US" sz="1600" dirty="0" smtClean="0"/>
              <a:t>land cover types /characteristics of the urban environment in 	general and   establish the temporal  changes in the urban  greenspaces </a:t>
            </a:r>
          </a:p>
          <a:p>
            <a:pPr lvl="0"/>
            <a:endParaRPr lang="en-US" sz="1600" dirty="0" smtClean="0"/>
          </a:p>
          <a:p>
            <a:pPr lvl="0">
              <a:buFont typeface="Wingdings" pitchFamily="2" charset="2"/>
              <a:buChar char=""/>
            </a:pPr>
            <a:r>
              <a:rPr lang="en-US" sz="1600" dirty="0" smtClean="0"/>
              <a:t> 	To analyze the carbon sequestration role by a selected category of an  	urban greenspaces of Addis Ababa  and  relate to its role in  mitigating   	climate change impacts,</a:t>
            </a:r>
            <a:endParaRPr lang="en-US" dirty="0" smtClean="0"/>
          </a:p>
          <a:p>
            <a:pPr lvl="1">
              <a:buFont typeface="Wingdings" pitchFamily="2" charset="2"/>
              <a:buChar cha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4400"/>
            <a:ext cx="6096000" cy="533400"/>
          </a:xfrm>
        </p:spPr>
        <p:txBody>
          <a:bodyPr>
            <a:normAutofit fontScale="90000"/>
          </a:bodyPr>
          <a:lstStyle/>
          <a:p>
            <a:pPr algn="l"/>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200" dirty="0" smtClean="0"/>
              <a:t>Environmental Planning</a:t>
            </a:r>
            <a:r>
              <a:rPr lang="en-US" sz="2000" dirty="0" smtClean="0"/>
              <a:t>  -  </a:t>
            </a:r>
            <a:r>
              <a:rPr lang="en-US" sz="1800" dirty="0" smtClean="0"/>
              <a:t>Ph.D. Research  Proposal </a:t>
            </a:r>
            <a:br>
              <a:rPr lang="en-US" sz="1800" dirty="0" smtClean="0"/>
            </a:br>
            <a:r>
              <a:rPr lang="en-US" sz="2000" dirty="0" smtClean="0"/>
              <a:t/>
            </a:r>
            <a:br>
              <a:rPr lang="en-US" sz="2000" dirty="0" smtClean="0"/>
            </a:br>
            <a:endParaRPr lang="en-US" sz="2000" dirty="0"/>
          </a:p>
        </p:txBody>
      </p:sp>
      <p:sp>
        <p:nvSpPr>
          <p:cNvPr id="1025" name="Rectangle 1"/>
          <p:cNvSpPr>
            <a:spLocks noChangeArrowheads="1"/>
          </p:cNvSpPr>
          <p:nvPr/>
        </p:nvSpPr>
        <p:spPr bwMode="auto">
          <a:xfrm>
            <a:off x="457200" y="2514600"/>
            <a:ext cx="7543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533400" y="457200"/>
            <a:ext cx="1524000" cy="838200"/>
          </a:xfrm>
          <a:prstGeom prst="rect">
            <a:avLst/>
          </a:prstGeom>
          <a:noFill/>
          <a:ln w="9525">
            <a:noFill/>
            <a:miter lim="800000"/>
            <a:headEnd/>
            <a:tailEnd/>
          </a:ln>
        </p:spPr>
      </p:pic>
      <p:sp>
        <p:nvSpPr>
          <p:cNvPr id="5" name="Rectangle 4"/>
          <p:cNvSpPr/>
          <p:nvPr/>
        </p:nvSpPr>
        <p:spPr>
          <a:xfrm>
            <a:off x="304800" y="1447800"/>
            <a:ext cx="8305800" cy="5016758"/>
          </a:xfrm>
          <a:prstGeom prst="rect">
            <a:avLst/>
          </a:prstGeom>
          <a:ln>
            <a:solidFill>
              <a:schemeClr val="accent1"/>
            </a:solidFill>
          </a:ln>
        </p:spPr>
        <p:txBody>
          <a:bodyPr wrap="square">
            <a:spAutoFit/>
          </a:bodyPr>
          <a:lstStyle/>
          <a:p>
            <a:pPr lvl="1"/>
            <a:endParaRPr lang="en-US" b="1" dirty="0" smtClean="0"/>
          </a:p>
          <a:p>
            <a:r>
              <a:rPr lang="en-US" b="1" cap="small" dirty="0" smtClean="0"/>
              <a:t>Specific objectives : </a:t>
            </a:r>
          </a:p>
          <a:p>
            <a:endParaRPr lang="en-US" b="1" cap="small" dirty="0" smtClean="0"/>
          </a:p>
          <a:p>
            <a:pPr lvl="0"/>
            <a:endParaRPr lang="en-US" sz="1600" dirty="0" smtClean="0"/>
          </a:p>
          <a:p>
            <a:pPr lvl="1"/>
            <a:r>
              <a:rPr lang="en-US" sz="1600" dirty="0" smtClean="0"/>
              <a:t> </a:t>
            </a:r>
          </a:p>
          <a:p>
            <a:pPr>
              <a:buFont typeface="Wingdings" pitchFamily="2" charset="2"/>
              <a:buChar char=""/>
            </a:pPr>
            <a:r>
              <a:rPr lang="en-US" sz="1600" dirty="0" smtClean="0"/>
              <a:t>	</a:t>
            </a:r>
            <a:r>
              <a:rPr lang="en-US" dirty="0" smtClean="0"/>
              <a:t>Analyze the microclimate modification potential of  urban 	greenspaces in Addis Ababa and establish its urban heat island 	mitigating role;</a:t>
            </a:r>
          </a:p>
          <a:p>
            <a:pPr lvl="0"/>
            <a:endParaRPr lang="en-US" dirty="0" smtClean="0"/>
          </a:p>
          <a:p>
            <a:pPr lvl="0">
              <a:buFont typeface="Wingdings" pitchFamily="2" charset="2"/>
              <a:buChar char=""/>
            </a:pPr>
            <a:r>
              <a:rPr lang="en-US" dirty="0" smtClean="0"/>
              <a:t> 	To analyze the major anthropogenic and none anthropogenic threats 	to urban greenspaces and the extent of vulnerability of the 	urban 	greenspaces of Addis Ababa, </a:t>
            </a:r>
          </a:p>
          <a:p>
            <a:pPr lvl="0">
              <a:buFont typeface="Wingdings" pitchFamily="2" charset="2"/>
              <a:buChar char=""/>
            </a:pPr>
            <a:endParaRPr lang="en-US" dirty="0" smtClean="0"/>
          </a:p>
          <a:p>
            <a:pPr lvl="0">
              <a:buFont typeface="Wingdings" pitchFamily="2" charset="2"/>
              <a:buChar char=""/>
            </a:pPr>
            <a:r>
              <a:rPr lang="en-US" dirty="0" smtClean="0"/>
              <a:t> 	Develop methodological recommendations towards the integration 	of urban greenspaces in urban development planning and 	implementation in the Addis Ababa city;</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143000"/>
            <a:ext cx="6096000" cy="533400"/>
          </a:xfrm>
        </p:spPr>
        <p:txBody>
          <a:bodyPr>
            <a:normAutofit fontScale="90000"/>
          </a:bodyPr>
          <a:lstStyle/>
          <a:p>
            <a:pPr algn="l"/>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200" dirty="0" smtClean="0"/>
              <a:t>Environmental Planning</a:t>
            </a:r>
            <a:r>
              <a:rPr lang="en-US" sz="2000" dirty="0" smtClean="0"/>
              <a:t>  -  </a:t>
            </a:r>
            <a:r>
              <a:rPr lang="en-US" sz="1800" dirty="0" smtClean="0"/>
              <a:t>Ph.D. Research  Proposal </a:t>
            </a:r>
            <a:br>
              <a:rPr lang="en-US" sz="1800" dirty="0" smtClean="0"/>
            </a:br>
            <a:r>
              <a:rPr lang="en-US" sz="2000" dirty="0" smtClean="0"/>
              <a:t/>
            </a:r>
            <a:br>
              <a:rPr lang="en-US" sz="2000" dirty="0" smtClean="0"/>
            </a:br>
            <a:endParaRPr lang="en-US" sz="2000" dirty="0"/>
          </a:p>
        </p:txBody>
      </p:sp>
      <p:sp>
        <p:nvSpPr>
          <p:cNvPr id="1025" name="Rectangle 1"/>
          <p:cNvSpPr>
            <a:spLocks noChangeArrowheads="1"/>
          </p:cNvSpPr>
          <p:nvPr/>
        </p:nvSpPr>
        <p:spPr bwMode="auto">
          <a:xfrm>
            <a:off x="457200" y="2514600"/>
            <a:ext cx="7543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533400" y="457200"/>
            <a:ext cx="1524000" cy="838200"/>
          </a:xfrm>
          <a:prstGeom prst="rect">
            <a:avLst/>
          </a:prstGeom>
          <a:noFill/>
          <a:ln w="9525">
            <a:noFill/>
            <a:miter lim="800000"/>
            <a:headEnd/>
            <a:tailEnd/>
          </a:ln>
        </p:spPr>
      </p:pic>
      <p:sp>
        <p:nvSpPr>
          <p:cNvPr id="5" name="Rectangle 4"/>
          <p:cNvSpPr/>
          <p:nvPr/>
        </p:nvSpPr>
        <p:spPr>
          <a:xfrm>
            <a:off x="304800" y="1447800"/>
            <a:ext cx="8534400" cy="5047536"/>
          </a:xfrm>
          <a:prstGeom prst="rect">
            <a:avLst/>
          </a:prstGeom>
          <a:ln>
            <a:solidFill>
              <a:schemeClr val="accent1"/>
            </a:solidFill>
          </a:ln>
        </p:spPr>
        <p:txBody>
          <a:bodyPr wrap="square">
            <a:spAutoFit/>
          </a:bodyPr>
          <a:lstStyle/>
          <a:p>
            <a:pPr lvl="1"/>
            <a:endParaRPr lang="en-US" b="1" dirty="0" smtClean="0"/>
          </a:p>
          <a:p>
            <a:r>
              <a:rPr lang="en-US" b="1" cap="small" dirty="0" smtClean="0"/>
              <a:t>Research Questions </a:t>
            </a:r>
          </a:p>
          <a:p>
            <a:r>
              <a:rPr lang="en-US" dirty="0" smtClean="0"/>
              <a:t>This study will be conducted to address the following questions:</a:t>
            </a:r>
          </a:p>
          <a:p>
            <a:endParaRPr lang="en-US" b="1" cap="small" dirty="0" smtClean="0"/>
          </a:p>
          <a:p>
            <a:pPr lvl="0">
              <a:buFont typeface="Wingdings" pitchFamily="2" charset="2"/>
              <a:buChar char=""/>
            </a:pPr>
            <a:r>
              <a:rPr lang="en-US" dirty="0" smtClean="0"/>
              <a:t> 	What is the extent, spatial pattern and the temporal changes in the 	urban land cover in general and the urban 	greenspaces in 	particular 	in the last three decades in Addis Ababa? </a:t>
            </a:r>
          </a:p>
          <a:p>
            <a:pPr lvl="0">
              <a:buFont typeface="Wingdings" pitchFamily="2" charset="2"/>
              <a:buChar char=""/>
            </a:pPr>
            <a:endParaRPr lang="en-US" dirty="0" smtClean="0"/>
          </a:p>
          <a:p>
            <a:pPr lvl="0">
              <a:buFont typeface="Wingdings" pitchFamily="2" charset="2"/>
              <a:buChar char=""/>
            </a:pPr>
            <a:r>
              <a:rPr lang="en-US" dirty="0" smtClean="0"/>
              <a:t> 	 What is the carbon sequestration potential of    the urban greenspaces 	in different categories  of Addis Ababa City? </a:t>
            </a:r>
          </a:p>
          <a:p>
            <a:pPr lvl="0">
              <a:buFont typeface="Wingdings" pitchFamily="2" charset="2"/>
              <a:buChar char=""/>
            </a:pPr>
            <a:endParaRPr lang="en-US" dirty="0" smtClean="0"/>
          </a:p>
          <a:p>
            <a:pPr lvl="0">
              <a:buFont typeface="Wingdings" pitchFamily="2" charset="2"/>
              <a:buChar char=""/>
            </a:pPr>
            <a:r>
              <a:rPr lang="en-US" dirty="0" smtClean="0"/>
              <a:t> 	What is the capacity of urban green spaces of Addis Ababa in 	modifying  local temperatures? </a:t>
            </a:r>
          </a:p>
          <a:p>
            <a:pPr lvl="0">
              <a:buFont typeface="Wingdings" pitchFamily="2" charset="2"/>
              <a:buChar char=""/>
            </a:pPr>
            <a:endParaRPr lang="en-US" dirty="0" smtClean="0"/>
          </a:p>
          <a:p>
            <a:pPr lvl="0">
              <a:buFont typeface="Wingdings" pitchFamily="2" charset="2"/>
              <a:buChar char=""/>
            </a:pPr>
            <a:r>
              <a:rPr lang="en-US" dirty="0" smtClean="0"/>
              <a:t> 	What are the major anthropogenic and none anthropogenic threats to 	the different categories of urban green spaces in Addis Ababa? 	and how vulnerable is the urban greenspace?  </a:t>
            </a:r>
          </a:p>
          <a:p>
            <a:pPr lvl="0">
              <a:buFont typeface="Wingdings" pitchFamily="2" charset="2"/>
              <a:buChar char=""/>
            </a:pP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4648200" cy="558018"/>
          </a:xfrm>
        </p:spPr>
        <p:txBody>
          <a:bodyPr>
            <a:normAutofit/>
          </a:bodyPr>
          <a:lstStyle/>
          <a:p>
            <a:pPr algn="l"/>
            <a:r>
              <a:rPr lang="en-US" sz="2000" b="1" cap="small" dirty="0" smtClean="0"/>
              <a:t>2.  Methods and Materials</a:t>
            </a:r>
            <a:endParaRPr lang="en-US" sz="2000" dirty="0"/>
          </a:p>
        </p:txBody>
      </p:sp>
      <p:pic>
        <p:nvPicPr>
          <p:cNvPr id="3" name="Picture 2" descr="C:\Users\tekle\Desktop\BK\New Picture.bmp"/>
          <p:cNvPicPr/>
          <p:nvPr/>
        </p:nvPicPr>
        <p:blipFill>
          <a:blip r:embed="rId2"/>
          <a:srcRect/>
          <a:stretch>
            <a:fillRect/>
          </a:stretch>
        </p:blipFill>
        <p:spPr bwMode="auto">
          <a:xfrm>
            <a:off x="304800" y="2362200"/>
            <a:ext cx="4953000" cy="4114800"/>
          </a:xfrm>
          <a:prstGeom prst="rect">
            <a:avLst/>
          </a:prstGeom>
          <a:noFill/>
          <a:ln w="9525">
            <a:solidFill>
              <a:srgbClr val="00B050">
                <a:alpha val="98000"/>
              </a:srgbClr>
            </a:solidFill>
            <a:miter lim="800000"/>
            <a:headEnd/>
            <a:tailEnd/>
          </a:ln>
        </p:spPr>
      </p:pic>
      <p:sp>
        <p:nvSpPr>
          <p:cNvPr id="5" name="Rectangle 4"/>
          <p:cNvSpPr/>
          <p:nvPr/>
        </p:nvSpPr>
        <p:spPr>
          <a:xfrm>
            <a:off x="5486400" y="1600200"/>
            <a:ext cx="3124200" cy="480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CC"/>
                </a:solidFill>
              </a:rPr>
              <a:t>Addis Ababa City </a:t>
            </a:r>
            <a:endParaRPr lang="en-US" sz="2000" b="1" cap="small" dirty="0" smtClean="0">
              <a:solidFill>
                <a:srgbClr val="0000CC"/>
              </a:solidFill>
            </a:endParaRPr>
          </a:p>
          <a:p>
            <a:r>
              <a:rPr lang="en-US" dirty="0" smtClean="0">
                <a:solidFill>
                  <a:srgbClr val="0000CC"/>
                </a:solidFill>
              </a:rPr>
              <a:t>Location </a:t>
            </a:r>
          </a:p>
          <a:p>
            <a:r>
              <a:rPr lang="en-US" dirty="0" smtClean="0">
                <a:solidFill>
                  <a:srgbClr val="0000CC"/>
                </a:solidFill>
              </a:rPr>
              <a:t> </a:t>
            </a:r>
            <a:r>
              <a:rPr lang="en-US" sz="1400" i="1" dirty="0" smtClean="0">
                <a:solidFill>
                  <a:srgbClr val="0000CC"/>
                </a:solidFill>
              </a:rPr>
              <a:t>Latitude      </a:t>
            </a:r>
            <a:r>
              <a:rPr lang="en-US" sz="1400" b="1" i="1" dirty="0" smtClean="0">
                <a:solidFill>
                  <a:srgbClr val="7030A0"/>
                </a:solidFill>
              </a:rPr>
              <a:t>8</a:t>
            </a:r>
            <a:r>
              <a:rPr lang="en-US" sz="1400" b="1" i="1" baseline="30000" dirty="0" smtClean="0">
                <a:solidFill>
                  <a:srgbClr val="7030A0"/>
                </a:solidFill>
              </a:rPr>
              <a:t>0</a:t>
            </a:r>
            <a:r>
              <a:rPr lang="en-US" sz="1400" b="1" i="1" dirty="0" smtClean="0">
                <a:solidFill>
                  <a:srgbClr val="7030A0"/>
                </a:solidFill>
              </a:rPr>
              <a:t>57’0’’  to 9</a:t>
            </a:r>
            <a:r>
              <a:rPr lang="en-US" sz="1400" b="1" i="1" baseline="30000" dirty="0" smtClean="0">
                <a:solidFill>
                  <a:srgbClr val="7030A0"/>
                </a:solidFill>
              </a:rPr>
              <a:t>0</a:t>
            </a:r>
            <a:r>
              <a:rPr lang="en-US" sz="1400" b="1" i="1" dirty="0" smtClean="0">
                <a:solidFill>
                  <a:srgbClr val="7030A0"/>
                </a:solidFill>
              </a:rPr>
              <a:t>04’0” N</a:t>
            </a:r>
            <a:endParaRPr lang="en-US" sz="1400" i="1" dirty="0" smtClean="0">
              <a:solidFill>
                <a:srgbClr val="7030A0"/>
              </a:solidFill>
            </a:endParaRPr>
          </a:p>
          <a:p>
            <a:r>
              <a:rPr lang="en-US" sz="1400" dirty="0" smtClean="0">
                <a:solidFill>
                  <a:srgbClr val="7030A0"/>
                </a:solidFill>
              </a:rPr>
              <a:t> Longitude  </a:t>
            </a:r>
            <a:r>
              <a:rPr lang="en-US" sz="1400" b="1" dirty="0" smtClean="0">
                <a:solidFill>
                  <a:srgbClr val="7030A0"/>
                </a:solidFill>
              </a:rPr>
              <a:t>38</a:t>
            </a:r>
            <a:r>
              <a:rPr lang="en-US" sz="1400" b="1" baseline="30000" dirty="0" smtClean="0">
                <a:solidFill>
                  <a:srgbClr val="7030A0"/>
                </a:solidFill>
              </a:rPr>
              <a:t>0</a:t>
            </a:r>
            <a:r>
              <a:rPr lang="en-US" sz="1400" b="1" dirty="0" smtClean="0">
                <a:solidFill>
                  <a:srgbClr val="7030A0"/>
                </a:solidFill>
              </a:rPr>
              <a:t>42’0” to 38</a:t>
            </a:r>
            <a:r>
              <a:rPr lang="en-US" sz="1400" b="1" baseline="30000" dirty="0" smtClean="0">
                <a:solidFill>
                  <a:srgbClr val="7030A0"/>
                </a:solidFill>
              </a:rPr>
              <a:t>0</a:t>
            </a:r>
            <a:r>
              <a:rPr lang="en-US" sz="1400" b="1" dirty="0" smtClean="0">
                <a:solidFill>
                  <a:srgbClr val="7030A0"/>
                </a:solidFill>
              </a:rPr>
              <a:t>47’0” E</a:t>
            </a:r>
            <a:endParaRPr lang="en-US" sz="1400" dirty="0" smtClean="0">
              <a:solidFill>
                <a:srgbClr val="7030A0"/>
              </a:solidFill>
            </a:endParaRPr>
          </a:p>
          <a:p>
            <a:endParaRPr lang="en-US" dirty="0" smtClean="0">
              <a:solidFill>
                <a:srgbClr val="0000CC"/>
              </a:solidFill>
            </a:endParaRPr>
          </a:p>
          <a:p>
            <a:r>
              <a:rPr lang="en-US" dirty="0" smtClean="0">
                <a:solidFill>
                  <a:srgbClr val="0000CC"/>
                </a:solidFill>
              </a:rPr>
              <a:t>Average altitude </a:t>
            </a:r>
            <a:r>
              <a:rPr lang="en-US" sz="1400" dirty="0" smtClean="0">
                <a:solidFill>
                  <a:srgbClr val="0000CC"/>
                </a:solidFill>
              </a:rPr>
              <a:t>2650m asl</a:t>
            </a:r>
          </a:p>
          <a:p>
            <a:endParaRPr lang="en-US" dirty="0" smtClean="0">
              <a:solidFill>
                <a:srgbClr val="0000CC"/>
              </a:solidFill>
            </a:endParaRPr>
          </a:p>
          <a:p>
            <a:pPr>
              <a:buFont typeface="Wingdings" pitchFamily="2" charset="2"/>
              <a:buChar char=""/>
            </a:pPr>
            <a:r>
              <a:rPr lang="en-US" dirty="0" smtClean="0">
                <a:solidFill>
                  <a:srgbClr val="0000CC"/>
                </a:solidFill>
              </a:rPr>
              <a:t>  Population: 3,000,000</a:t>
            </a:r>
          </a:p>
          <a:p>
            <a:pPr>
              <a:buFont typeface="Wingdings" pitchFamily="2" charset="2"/>
              <a:buChar char=""/>
            </a:pPr>
            <a:r>
              <a:rPr lang="en-US" dirty="0" smtClean="0">
                <a:solidFill>
                  <a:srgbClr val="0000CC"/>
                </a:solidFill>
              </a:rPr>
              <a:t>  Land Area: 54,000ha </a:t>
            </a:r>
          </a:p>
          <a:p>
            <a:pPr>
              <a:buFont typeface="Wingdings" pitchFamily="2" charset="2"/>
              <a:buChar char=""/>
            </a:pPr>
            <a:r>
              <a:rPr lang="en-US" dirty="0" smtClean="0">
                <a:solidFill>
                  <a:srgbClr val="0000CC"/>
                </a:solidFill>
              </a:rPr>
              <a:t>  </a:t>
            </a:r>
            <a:r>
              <a:rPr lang="en-US" sz="1600" dirty="0" smtClean="0">
                <a:solidFill>
                  <a:srgbClr val="0000CC"/>
                </a:solidFill>
              </a:rPr>
              <a:t>Greenspaces: 22 240 (41%)</a:t>
            </a:r>
          </a:p>
          <a:p>
            <a:pPr lvl="1"/>
            <a:r>
              <a:rPr lang="en-US" sz="1600" dirty="0" smtClean="0">
                <a:solidFill>
                  <a:srgbClr val="0000CC"/>
                </a:solidFill>
              </a:rPr>
              <a:t> Which includes </a:t>
            </a:r>
          </a:p>
          <a:p>
            <a:r>
              <a:rPr lang="en-US" sz="1600" dirty="0" smtClean="0">
                <a:solidFill>
                  <a:srgbClr val="0000CC"/>
                </a:solidFill>
              </a:rPr>
              <a:t> </a:t>
            </a:r>
          </a:p>
          <a:p>
            <a:pPr lvl="1">
              <a:buFont typeface="Wingdings" pitchFamily="2" charset="2"/>
              <a:buChar char=""/>
            </a:pPr>
            <a:r>
              <a:rPr lang="en-US" sz="1600" dirty="0" smtClean="0">
                <a:solidFill>
                  <a:srgbClr val="0000CC"/>
                </a:solidFill>
              </a:rPr>
              <a:t> Forests</a:t>
            </a:r>
          </a:p>
          <a:p>
            <a:pPr lvl="1">
              <a:buFont typeface="Wingdings" pitchFamily="2" charset="2"/>
              <a:buChar char=""/>
            </a:pPr>
            <a:r>
              <a:rPr lang="en-US" sz="1600" dirty="0" smtClean="0">
                <a:solidFill>
                  <a:srgbClr val="0000CC"/>
                </a:solidFill>
              </a:rPr>
              <a:t>River side forests</a:t>
            </a:r>
          </a:p>
          <a:p>
            <a:pPr lvl="1">
              <a:buFont typeface="Wingdings" pitchFamily="2" charset="2"/>
              <a:buChar char=""/>
            </a:pPr>
            <a:r>
              <a:rPr lang="en-US" dirty="0" smtClean="0">
                <a:solidFill>
                  <a:srgbClr val="0000CC"/>
                </a:solidFill>
              </a:rPr>
              <a:t> </a:t>
            </a:r>
            <a:r>
              <a:rPr lang="en-US" sz="1600" dirty="0" smtClean="0">
                <a:solidFill>
                  <a:srgbClr val="0000CC"/>
                </a:solidFill>
              </a:rPr>
              <a:t>Parks</a:t>
            </a:r>
          </a:p>
          <a:p>
            <a:pPr lvl="1">
              <a:buFont typeface="Wingdings" pitchFamily="2" charset="2"/>
              <a:buChar char=""/>
            </a:pPr>
            <a:r>
              <a:rPr lang="en-US" sz="1600" dirty="0" smtClean="0">
                <a:solidFill>
                  <a:srgbClr val="0000CC"/>
                </a:solidFill>
              </a:rPr>
              <a:t>Urban agriculture</a:t>
            </a:r>
          </a:p>
          <a:p>
            <a:pPr lvl="1">
              <a:buFont typeface="Wingdings" pitchFamily="2" charset="2"/>
              <a:buChar char=""/>
            </a:pPr>
            <a:r>
              <a:rPr lang="en-US" sz="1600" dirty="0" smtClean="0">
                <a:solidFill>
                  <a:srgbClr val="0000CC"/>
                </a:solidFill>
              </a:rPr>
              <a:t>Street tree </a:t>
            </a:r>
            <a:endParaRPr lang="en-US" b="1" cap="small" dirty="0" smtClean="0">
              <a:solidFill>
                <a:srgbClr val="0000CC"/>
              </a:solidFill>
            </a:endParaRPr>
          </a:p>
        </p:txBody>
      </p:sp>
      <p:pic>
        <p:nvPicPr>
          <p:cNvPr id="6" name="Picture 5"/>
          <p:cNvPicPr/>
          <p:nvPr/>
        </p:nvPicPr>
        <p:blipFill>
          <a:blip r:embed="rId3"/>
          <a:srcRect/>
          <a:stretch>
            <a:fillRect/>
          </a:stretch>
        </p:blipFill>
        <p:spPr bwMode="auto">
          <a:xfrm>
            <a:off x="533400" y="457200"/>
            <a:ext cx="1524000" cy="838200"/>
          </a:xfrm>
          <a:prstGeom prst="rect">
            <a:avLst/>
          </a:prstGeom>
          <a:noFill/>
          <a:ln w="9525">
            <a:noFill/>
            <a:miter lim="800000"/>
            <a:headEnd/>
            <a:tailEnd/>
          </a:ln>
        </p:spPr>
      </p:pic>
      <p:sp>
        <p:nvSpPr>
          <p:cNvPr id="7" name="Rectangle 6"/>
          <p:cNvSpPr/>
          <p:nvPr/>
        </p:nvSpPr>
        <p:spPr>
          <a:xfrm>
            <a:off x="609600" y="1524000"/>
            <a:ext cx="2438400" cy="461665"/>
          </a:xfrm>
          <a:prstGeom prst="rect">
            <a:avLst/>
          </a:prstGeom>
        </p:spPr>
        <p:txBody>
          <a:bodyPr wrap="square">
            <a:spAutoFit/>
          </a:bodyPr>
          <a:lstStyle/>
          <a:p>
            <a:pPr lvl="0"/>
            <a:r>
              <a:rPr lang="en-US" sz="2400" dirty="0" smtClean="0">
                <a:solidFill>
                  <a:srgbClr val="0000CC"/>
                </a:solidFill>
              </a:rPr>
              <a:t>The  Study Area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0417" name="Group 1"/>
          <p:cNvGrpSpPr>
            <a:grpSpLocks noChangeAspect="1"/>
          </p:cNvGrpSpPr>
          <p:nvPr/>
        </p:nvGrpSpPr>
        <p:grpSpPr bwMode="auto">
          <a:xfrm>
            <a:off x="1371600" y="838200"/>
            <a:ext cx="5943600" cy="3565525"/>
            <a:chOff x="2527" y="5805"/>
            <a:chExt cx="7200" cy="4320"/>
          </a:xfrm>
        </p:grpSpPr>
        <p:sp>
          <p:nvSpPr>
            <p:cNvPr id="60423" name="AutoShape 7"/>
            <p:cNvSpPr>
              <a:spLocks noChangeAspect="1" noChangeArrowheads="1" noTextEdit="1"/>
            </p:cNvSpPr>
            <p:nvPr/>
          </p:nvSpPr>
          <p:spPr bwMode="auto">
            <a:xfrm>
              <a:off x="2527" y="5805"/>
              <a:ext cx="7200" cy="4320"/>
            </a:xfrm>
            <a:prstGeom prst="rect">
              <a:avLst/>
            </a:prstGeom>
            <a:noFill/>
          </p:spPr>
          <p:txBody>
            <a:bodyPr vert="horz" wrap="square" lIns="91440" tIns="45720" rIns="91440" bIns="45720" numCol="1" anchor="t" anchorCtr="0" compatLnSpc="1">
              <a:prstTxWarp prst="textNoShape">
                <a:avLst/>
              </a:prstTxWarp>
            </a:bodyPr>
            <a:lstStyle/>
            <a:p>
              <a:pPr algn="ctr"/>
              <a:endParaRPr lang="en-US"/>
            </a:p>
          </p:txBody>
        </p:sp>
        <p:sp>
          <p:nvSpPr>
            <p:cNvPr id="60421" name="AutoShape 5"/>
            <p:cNvSpPr>
              <a:spLocks noChangeArrowheads="1"/>
            </p:cNvSpPr>
            <p:nvPr/>
          </p:nvSpPr>
          <p:spPr bwMode="auto">
            <a:xfrm>
              <a:off x="2792" y="6427"/>
              <a:ext cx="2371" cy="600"/>
            </a:xfrm>
            <a:prstGeom prst="roundRect">
              <a:avLst>
                <a:gd name="adj" fmla="val 16667"/>
              </a:avLst>
            </a:prstGeom>
            <a:solidFill>
              <a:srgbClr val="FFFFFF"/>
            </a:solidFill>
            <a:ln w="9525">
              <a:round/>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GIS Analysis</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0454" name="Rectangle 38"/>
          <p:cNvSpPr>
            <a:spLocks noChangeArrowheads="1"/>
          </p:cNvSpPr>
          <p:nvPr/>
        </p:nvSpPr>
        <p:spPr bwMode="auto">
          <a:xfrm>
            <a:off x="1828800" y="609601"/>
            <a:ext cx="3100387" cy="304800"/>
          </a:xfrm>
          <a:prstGeom prst="rect">
            <a:avLst/>
          </a:prstGeom>
          <a:solidFill>
            <a:srgbClr val="FF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Spatial Data Base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48" name="AutoShape 32"/>
          <p:cNvSpPr>
            <a:spLocks noChangeArrowheads="1"/>
          </p:cNvSpPr>
          <p:nvPr/>
        </p:nvSpPr>
        <p:spPr bwMode="auto">
          <a:xfrm>
            <a:off x="3962400" y="1447800"/>
            <a:ext cx="2090738" cy="666750"/>
          </a:xfrm>
          <a:prstGeom prst="roundRect">
            <a:avLst>
              <a:gd name="adj" fmla="val 16667"/>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Spatial Basis for stratified Sampling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30" name="AutoShape 14"/>
          <p:cNvSpPr>
            <a:spLocks noChangeArrowheads="1"/>
          </p:cNvSpPr>
          <p:nvPr/>
        </p:nvSpPr>
        <p:spPr bwMode="auto">
          <a:xfrm>
            <a:off x="838200" y="2209800"/>
            <a:ext cx="2181225" cy="438150"/>
          </a:xfrm>
          <a:prstGeom prst="roundRect">
            <a:avLst>
              <a:gd name="adj" fmla="val 16667"/>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Urban Morphology Types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32" name="AutoShape 16"/>
          <p:cNvSpPr>
            <a:spLocks noChangeArrowheads="1"/>
          </p:cNvSpPr>
          <p:nvPr/>
        </p:nvSpPr>
        <p:spPr bwMode="auto">
          <a:xfrm>
            <a:off x="685800" y="2971800"/>
            <a:ext cx="1606550" cy="6381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1200" b="1" dirty="0" smtClean="0">
                <a:latin typeface="Calibri" pitchFamily="34" charset="0"/>
                <a:ea typeface="Calibri" pitchFamily="34" charset="0"/>
                <a:cs typeface="Times New Roman" pitchFamily="18" charset="0"/>
              </a:rPr>
              <a:t>Land Cover classes</a:t>
            </a:r>
            <a:endParaRPr kumimoji="0" lang="en-US" sz="1200" b="1" i="0" u="none" strike="noStrike" cap="none" normalizeH="0" baseline="0" dirty="0" smtClean="0">
              <a:ln>
                <a:noFill/>
              </a:ln>
              <a:solidFill>
                <a:srgbClr val="C00000"/>
              </a:solidFill>
              <a:effectLst/>
              <a:latin typeface="Arial" pitchFamily="34" charset="0"/>
              <a:cs typeface="Arial" pitchFamily="34" charset="0"/>
            </a:endParaRPr>
          </a:p>
        </p:txBody>
      </p:sp>
      <p:sp>
        <p:nvSpPr>
          <p:cNvPr id="60431" name="AutoShape 15"/>
          <p:cNvSpPr>
            <a:spLocks noChangeArrowheads="1"/>
          </p:cNvSpPr>
          <p:nvPr/>
        </p:nvSpPr>
        <p:spPr bwMode="auto">
          <a:xfrm>
            <a:off x="838200" y="4038600"/>
            <a:ext cx="1557338" cy="5905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Urban Green Space  classes</a:t>
            </a:r>
          </a:p>
        </p:txBody>
      </p:sp>
      <p:sp>
        <p:nvSpPr>
          <p:cNvPr id="60434" name="AutoShape 18"/>
          <p:cNvSpPr>
            <a:spLocks noChangeArrowheads="1"/>
          </p:cNvSpPr>
          <p:nvPr/>
        </p:nvSpPr>
        <p:spPr bwMode="auto">
          <a:xfrm>
            <a:off x="838200" y="5181600"/>
            <a:ext cx="1557338" cy="6191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Change Analysis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38" name="AutoShape 22"/>
          <p:cNvSpPr>
            <a:spLocks noChangeArrowheads="1"/>
          </p:cNvSpPr>
          <p:nvPr/>
        </p:nvSpPr>
        <p:spPr bwMode="auto">
          <a:xfrm>
            <a:off x="1905000" y="6019800"/>
            <a:ext cx="5943600" cy="6096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Role of Urban Greenspace in climate change and UHI Mitigation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Main Threats to Urban greenspaces  identified and proposed Solutions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Methodologies  for planning, monitoring and Management of UGS in Addis Ababa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29" name="AutoShape 13"/>
          <p:cNvSpPr>
            <a:spLocks noChangeArrowheads="1"/>
          </p:cNvSpPr>
          <p:nvPr/>
        </p:nvSpPr>
        <p:spPr bwMode="auto">
          <a:xfrm>
            <a:off x="3352800" y="5334000"/>
            <a:ext cx="3419475" cy="4667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Results, Discussion, Conclusion and Recommendations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25" name="AutoShape 9"/>
          <p:cNvSpPr>
            <a:spLocks noChangeArrowheads="1"/>
          </p:cNvSpPr>
          <p:nvPr/>
        </p:nvSpPr>
        <p:spPr bwMode="auto">
          <a:xfrm>
            <a:off x="3505200" y="4648200"/>
            <a:ext cx="3000375" cy="3714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Analysis of individual and combined effects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41" name="AutoShape 25"/>
          <p:cNvSpPr>
            <a:spLocks noChangeArrowheads="1"/>
          </p:cNvSpPr>
          <p:nvPr/>
        </p:nvSpPr>
        <p:spPr bwMode="auto">
          <a:xfrm>
            <a:off x="3298825" y="2819400"/>
            <a:ext cx="1062038" cy="609600"/>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Veg. Data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47" name="AutoShape 31"/>
          <p:cNvSpPr>
            <a:spLocks noChangeArrowheads="1"/>
          </p:cNvSpPr>
          <p:nvPr/>
        </p:nvSpPr>
        <p:spPr bwMode="auto">
          <a:xfrm>
            <a:off x="4191000" y="2819400"/>
            <a:ext cx="1447800" cy="533400"/>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Temp. Monitoring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40" name="AutoShape 24"/>
          <p:cNvSpPr>
            <a:spLocks noChangeArrowheads="1"/>
          </p:cNvSpPr>
          <p:nvPr/>
        </p:nvSpPr>
        <p:spPr bwMode="auto">
          <a:xfrm>
            <a:off x="5424488" y="2819400"/>
            <a:ext cx="1062037" cy="609600"/>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100" b="1" dirty="0" smtClean="0">
                <a:latin typeface="Calibri" pitchFamily="34" charset="0"/>
                <a:ea typeface="Calibri" pitchFamily="34" charset="0"/>
                <a:cs typeface="Times New Roman" pitchFamily="18" charset="0"/>
              </a:rPr>
              <a:t>Threats on </a:t>
            </a:r>
          </a:p>
          <a:p>
            <a:pPr lvl="0" fontAlgn="base">
              <a:spcBef>
                <a:spcPct val="0"/>
              </a:spcBef>
              <a:spcAft>
                <a:spcPct val="0"/>
              </a:spcAft>
            </a:pPr>
            <a:r>
              <a:rPr lang="en-US" sz="1100" b="1" dirty="0" smtClean="0">
                <a:latin typeface="Calibri" pitchFamily="34" charset="0"/>
                <a:ea typeface="Calibri" pitchFamily="34" charset="0"/>
                <a:cs typeface="Times New Roman" pitchFamily="18" charset="0"/>
              </a:rPr>
              <a:t>UGS </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44" name="AutoShape 28"/>
          <p:cNvSpPr>
            <a:spLocks noChangeShapeType="1"/>
          </p:cNvSpPr>
          <p:nvPr/>
        </p:nvSpPr>
        <p:spPr bwMode="auto">
          <a:xfrm flipV="1">
            <a:off x="3943350" y="2495550"/>
            <a:ext cx="2105025" cy="762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43" name="AutoShape 27"/>
          <p:cNvSpPr>
            <a:spLocks noChangeShapeType="1"/>
          </p:cNvSpPr>
          <p:nvPr/>
        </p:nvSpPr>
        <p:spPr bwMode="auto">
          <a:xfrm>
            <a:off x="3943350" y="2571750"/>
            <a:ext cx="0" cy="2476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0445" name="AutoShape 29"/>
          <p:cNvSpPr>
            <a:spLocks noChangeShapeType="1"/>
          </p:cNvSpPr>
          <p:nvPr/>
        </p:nvSpPr>
        <p:spPr bwMode="auto">
          <a:xfrm>
            <a:off x="4981575" y="2524125"/>
            <a:ext cx="9525" cy="2952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0442" name="AutoShape 26"/>
          <p:cNvSpPr>
            <a:spLocks noChangeShapeType="1"/>
          </p:cNvSpPr>
          <p:nvPr/>
        </p:nvSpPr>
        <p:spPr bwMode="auto">
          <a:xfrm>
            <a:off x="6048375" y="2495550"/>
            <a:ext cx="0" cy="3238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0449" name="AutoShape 33"/>
          <p:cNvSpPr>
            <a:spLocks noChangeArrowheads="1"/>
          </p:cNvSpPr>
          <p:nvPr/>
        </p:nvSpPr>
        <p:spPr bwMode="auto">
          <a:xfrm>
            <a:off x="3200400" y="3714750"/>
            <a:ext cx="1262063" cy="609600"/>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Carbon Stock estimation</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52" name="AutoShape 36"/>
          <p:cNvSpPr>
            <a:spLocks noChangeArrowheads="1"/>
          </p:cNvSpPr>
          <p:nvPr/>
        </p:nvSpPr>
        <p:spPr bwMode="auto">
          <a:xfrm>
            <a:off x="4419600" y="3648075"/>
            <a:ext cx="1219200" cy="676275"/>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Compare and analyses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46" name="AutoShape 30"/>
          <p:cNvSpPr>
            <a:spLocks noChangeArrowheads="1"/>
          </p:cNvSpPr>
          <p:nvPr/>
        </p:nvSpPr>
        <p:spPr bwMode="auto">
          <a:xfrm>
            <a:off x="5586413" y="3714750"/>
            <a:ext cx="1271587" cy="609600"/>
          </a:xfrm>
          <a:prstGeom prst="flowChartPrepa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Factors analysis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450" name="AutoShape 34"/>
          <p:cNvSpPr>
            <a:spLocks noChangeShapeType="1"/>
          </p:cNvSpPr>
          <p:nvPr/>
        </p:nvSpPr>
        <p:spPr bwMode="auto">
          <a:xfrm>
            <a:off x="3800475" y="3429000"/>
            <a:ext cx="0" cy="2857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0453" name="AutoShape 37"/>
          <p:cNvSpPr>
            <a:spLocks noChangeShapeType="1"/>
          </p:cNvSpPr>
          <p:nvPr/>
        </p:nvSpPr>
        <p:spPr bwMode="auto">
          <a:xfrm flipH="1">
            <a:off x="4924425" y="3352800"/>
            <a:ext cx="9525" cy="2952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0451" name="AutoShape 35"/>
          <p:cNvSpPr>
            <a:spLocks noChangeShapeType="1"/>
          </p:cNvSpPr>
          <p:nvPr/>
        </p:nvSpPr>
        <p:spPr bwMode="auto">
          <a:xfrm>
            <a:off x="6048375" y="3429000"/>
            <a:ext cx="0" cy="2857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045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64" name="Rectangle 48"/>
          <p:cNvSpPr>
            <a:spLocks noChangeArrowheads="1"/>
          </p:cNvSpPr>
          <p:nvPr/>
        </p:nvSpPr>
        <p:spPr bwMode="auto">
          <a:xfrm>
            <a:off x="0" y="457200"/>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65" name="Rectangle 49"/>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73" name="Rectangle 57"/>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75" name="Rectangle 59"/>
          <p:cNvSpPr>
            <a:spLocks noChangeArrowheads="1"/>
          </p:cNvSpPr>
          <p:nvPr/>
        </p:nvSpPr>
        <p:spPr bwMode="auto">
          <a:xfrm>
            <a:off x="152400" y="563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ight Arrow 44"/>
          <p:cNvSpPr/>
          <p:nvPr/>
        </p:nvSpPr>
        <p:spPr>
          <a:xfrm>
            <a:off x="3352800" y="1524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1447800" y="36576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a:off x="1447800" y="46482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2438400" y="54864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4724400" y="5791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1905000" y="1828800"/>
            <a:ext cx="152401"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1447800" y="25908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3733801" y="4343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4953000" y="4343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6019800" y="4343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2667000" y="9906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4876800" y="2057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a:off x="4953000" y="50292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219200" y="152400"/>
            <a:ext cx="5334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Summary of Methodology  by Flow Chart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57200" y="410201"/>
            <a:ext cx="8382000" cy="5914399"/>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Times New Roman" pitchFamily="18" charset="0"/>
              </a:rPr>
              <a:t>	Expected Research Outcomes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mbria" pitchFamily="18" charset="0"/>
              <a:cs typeface="Arial" pitchFamily="34" charset="0"/>
            </a:endParaRPr>
          </a:p>
          <a:p>
            <a:pPr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research contributes to both the scientific literature  advancement and urban     	greenspaces management.</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Specific expected outcomes are: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Enriched literature on the urban morphology types and urban greenspaces 	 	under  different climatic, socioeconomic setup and management conditions.</a:t>
            </a: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Established facts on the contribution of Addis Ababa  urban greenspaces in 	mitigating urban 	climate change impacts through carbon sequestration 		 and modifying the  micro climate temperature ,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Major anthropogenic and none anthropogenic threats which affect the  	distribution and functions of the  urban greenspaces in Addis Ababa are 	identified, analyzed and research based solutions recommended,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Methodologies for improving the planning, management and monitoring of 	urban greenspaces in Addis Ababa are developed and recommended ,</a:t>
            </a: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400800" cy="731838"/>
          </a:xfrm>
        </p:spPr>
        <p:txBody>
          <a:bodyPr>
            <a:normAutofit fontScale="90000"/>
          </a:bodyPr>
          <a:lstStyle/>
          <a:p>
            <a:r>
              <a:rPr lang="en-US" sz="2800" b="1" dirty="0" smtClean="0"/>
              <a:t>Land Cover Map for Bihere Tsige Park </a:t>
            </a:r>
            <a:endParaRPr lang="en-US" sz="2800" b="1" dirty="0"/>
          </a:p>
        </p:txBody>
      </p:sp>
      <p:sp>
        <p:nvSpPr>
          <p:cNvPr id="3" name="Text Placeholder 2"/>
          <p:cNvSpPr>
            <a:spLocks noGrp="1"/>
          </p:cNvSpPr>
          <p:nvPr>
            <p:ph type="body" idx="1"/>
          </p:nvPr>
        </p:nvSpPr>
        <p:spPr>
          <a:xfrm>
            <a:off x="1295400" y="1219200"/>
            <a:ext cx="3278188" cy="639762"/>
          </a:xfrm>
        </p:spPr>
        <p:txBody>
          <a:bodyPr>
            <a:normAutofit/>
          </a:bodyPr>
          <a:lstStyle/>
          <a:p>
            <a:r>
              <a:rPr lang="en-US" sz="2000" dirty="0" smtClean="0"/>
              <a:t>BT_LC_OP_2007</a:t>
            </a:r>
            <a:endParaRPr lang="en-US" sz="2000" dirty="0"/>
          </a:p>
        </p:txBody>
      </p:sp>
      <p:sp>
        <p:nvSpPr>
          <p:cNvPr id="5" name="Text Placeholder 4"/>
          <p:cNvSpPr>
            <a:spLocks noGrp="1"/>
          </p:cNvSpPr>
          <p:nvPr>
            <p:ph type="body" sz="quarter" idx="3"/>
          </p:nvPr>
        </p:nvSpPr>
        <p:spPr>
          <a:xfrm>
            <a:off x="5181600" y="1371600"/>
            <a:ext cx="2819400" cy="639762"/>
          </a:xfrm>
        </p:spPr>
        <p:txBody>
          <a:bodyPr>
            <a:normAutofit/>
          </a:bodyPr>
          <a:lstStyle/>
          <a:p>
            <a:r>
              <a:rPr lang="en-US" sz="2000" dirty="0" smtClean="0"/>
              <a:t>BT_LC_QB_2007</a:t>
            </a:r>
            <a:endParaRPr lang="en-US" sz="2000" dirty="0"/>
          </a:p>
        </p:txBody>
      </p:sp>
      <p:pic>
        <p:nvPicPr>
          <p:cNvPr id="8" name="Picture 3"/>
          <p:cNvPicPr>
            <a:picLocks noGrp="1" noChangeAspect="1" noChangeArrowheads="1"/>
          </p:cNvPicPr>
          <p:nvPr>
            <p:ph sz="quarter" idx="4"/>
          </p:nvPr>
        </p:nvPicPr>
        <p:blipFill>
          <a:blip r:embed="rId2"/>
          <a:srcRect/>
          <a:stretch>
            <a:fillRect/>
          </a:stretch>
        </p:blipFill>
        <p:spPr bwMode="auto">
          <a:xfrm>
            <a:off x="4645025" y="2286000"/>
            <a:ext cx="4041775" cy="3962400"/>
          </a:xfrm>
          <a:prstGeom prst="rect">
            <a:avLst/>
          </a:prstGeom>
          <a:noFill/>
          <a:ln w="9525">
            <a:noFill/>
            <a:miter lim="800000"/>
            <a:headEnd/>
            <a:tailEnd/>
          </a:ln>
          <a:effectLst/>
        </p:spPr>
      </p:pic>
      <p:pic>
        <p:nvPicPr>
          <p:cNvPr id="9" name="Picture 8" descr="BT_solid.jpg"/>
          <p:cNvPicPr>
            <a:picLocks noChangeAspect="1"/>
          </p:cNvPicPr>
          <p:nvPr/>
        </p:nvPicPr>
        <p:blipFill>
          <a:blip r:embed="rId3" cstate="print"/>
          <a:stretch>
            <a:fillRect/>
          </a:stretch>
        </p:blipFill>
        <p:spPr>
          <a:xfrm>
            <a:off x="762000" y="2286000"/>
            <a:ext cx="2895600" cy="40999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1824</TotalTime>
  <Words>385</Words>
  <Application>Microsoft Office PowerPoint</Application>
  <PresentationFormat>On-screen Show (4:3)</PresentationFormat>
  <Paragraphs>221</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Foundry</vt:lpstr>
      <vt:lpstr>Environmental Planning   Ph. D Research Proposal </vt:lpstr>
      <vt:lpstr>           Environmental Planning  -  Ph.D. Research  Proposal   </vt:lpstr>
      <vt:lpstr>           Environmental Planning  -  Ph.D. Research  Proposal   </vt:lpstr>
      <vt:lpstr>             Environmental Planning  -  Ph.D. Research  Proposal   </vt:lpstr>
      <vt:lpstr>           Environmental Planning  -  Ph.D. Research  Proposal   </vt:lpstr>
      <vt:lpstr>2.  Methods and Materials</vt:lpstr>
      <vt:lpstr>Slide 7</vt:lpstr>
      <vt:lpstr>Slide 8</vt:lpstr>
      <vt:lpstr>Land Cover Map for Bihere Tsige Park </vt:lpstr>
      <vt:lpstr>BT_QB_2007</vt:lpstr>
      <vt:lpstr>Slide 11</vt:lpstr>
      <vt:lpstr>Land Cover Map for Akaki Park </vt:lpstr>
      <vt:lpstr>Land Cover Map for Akaki Park </vt:lpstr>
      <vt:lpstr>Slide 14</vt:lpstr>
      <vt:lpstr>Slide 15</vt:lpstr>
      <vt:lpstr>Assistance needed</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Planning   Ph. D Research Proposal</dc:title>
  <dc:creator>tekle</dc:creator>
  <cp:lastModifiedBy>TOSHIBA</cp:lastModifiedBy>
  <cp:revision>122</cp:revision>
  <dcterms:created xsi:type="dcterms:W3CDTF">2012-01-05T06:43:33Z</dcterms:created>
  <dcterms:modified xsi:type="dcterms:W3CDTF">2012-04-24T04:37:20Z</dcterms:modified>
</cp:coreProperties>
</file>